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7"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96B59"/>
    <a:srgbClr val="6ACB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47" autoAdjust="0"/>
  </p:normalViewPr>
  <p:slideViewPr>
    <p:cSldViewPr snapToGrid="0">
      <p:cViewPr varScale="1">
        <p:scale>
          <a:sx n="73" d="100"/>
          <a:sy n="73" d="100"/>
        </p:scale>
        <p:origin x="309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0910E09-C3CC-44B0-B29E-566026CF143D}" type="datetimeFigureOut">
              <a:rPr lang="fr-FR" smtClean="0"/>
              <a:t>18/03/2026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2572310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0910E09-C3CC-44B0-B29E-566026CF143D}" type="datetimeFigureOut">
              <a:rPr lang="fr-FR" smtClean="0"/>
              <a:t>18/03/2026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2430731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0910E09-C3CC-44B0-B29E-566026CF143D}" type="datetimeFigureOut">
              <a:rPr lang="fr-FR" smtClean="0"/>
              <a:t>18/03/2026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285315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0910E09-C3CC-44B0-B29E-566026CF143D}" type="datetimeFigureOut">
              <a:rPr lang="fr-FR" smtClean="0"/>
              <a:t>18/03/2026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3804874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0910E09-C3CC-44B0-B29E-566026CF143D}" type="datetimeFigureOut">
              <a:rPr lang="fr-FR" smtClean="0"/>
              <a:t>18/03/2026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2897729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0910E09-C3CC-44B0-B29E-566026CF143D}" type="datetimeFigureOut">
              <a:rPr lang="fr-FR" smtClean="0"/>
              <a:t>18/03/2026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561778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0910E09-C3CC-44B0-B29E-566026CF143D}" type="datetimeFigureOut">
              <a:rPr lang="fr-FR" smtClean="0"/>
              <a:t>18/03/2026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3401979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0910E09-C3CC-44B0-B29E-566026CF143D}" type="datetimeFigureOut">
              <a:rPr lang="fr-FR" smtClean="0"/>
              <a:t>18/03/2026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1068567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10E09-C3CC-44B0-B29E-566026CF143D}" type="datetimeFigureOut">
              <a:rPr lang="fr-FR" smtClean="0"/>
              <a:t>18/03/2026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3874745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0910E09-C3CC-44B0-B29E-566026CF143D}" type="datetimeFigureOut">
              <a:rPr lang="fr-FR" smtClean="0"/>
              <a:t>18/03/2026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1654403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0910E09-C3CC-44B0-B29E-566026CF143D}" type="datetimeFigureOut">
              <a:rPr lang="fr-FR" smtClean="0"/>
              <a:t>18/03/2026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37A222B-6F11-48A8-8E61-133608AA8B46}" type="slidenum">
              <a:rPr lang="fr-FR" smtClean="0"/>
              <a:t>‹N°›</a:t>
            </a:fld>
            <a:endParaRPr lang="fr-FR"/>
          </a:p>
        </p:txBody>
      </p:sp>
    </p:spTree>
    <p:extLst>
      <p:ext uri="{BB962C8B-B14F-4D97-AF65-F5344CB8AC3E}">
        <p14:creationId xmlns:p14="http://schemas.microsoft.com/office/powerpoint/2010/main" val="150977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70910E09-C3CC-44B0-B29E-566026CF143D}" type="datetimeFigureOut">
              <a:rPr lang="fr-FR" smtClean="0"/>
              <a:t>18/03/2026</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037A222B-6F11-48A8-8E61-133608AA8B46}" type="slidenum">
              <a:rPr lang="fr-FR" smtClean="0"/>
              <a:t>‹N°›</a:t>
            </a:fld>
            <a:endParaRPr lang="fr-FR"/>
          </a:p>
        </p:txBody>
      </p:sp>
    </p:spTree>
    <p:extLst>
      <p:ext uri="{BB962C8B-B14F-4D97-AF65-F5344CB8AC3E}">
        <p14:creationId xmlns:p14="http://schemas.microsoft.com/office/powerpoint/2010/main" val="15167184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C243B6C-8795-3B49-0EAC-9724C5A80A2F}"/>
              </a:ext>
            </a:extLst>
          </p:cNvPr>
          <p:cNvSpPr/>
          <p:nvPr/>
        </p:nvSpPr>
        <p:spPr>
          <a:xfrm>
            <a:off x="333829" y="203201"/>
            <a:ext cx="6908800" cy="1038226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 name="Image 2">
            <a:extLst>
              <a:ext uri="{FF2B5EF4-FFF2-40B4-BE49-F238E27FC236}">
                <a16:creationId xmlns:a16="http://schemas.microsoft.com/office/drawing/2014/main" id="{2E44434F-A55F-848A-75DD-B6936C78CDF8}"/>
              </a:ext>
            </a:extLst>
          </p:cNvPr>
          <p:cNvPicPr>
            <a:picLocks noChangeAspect="1"/>
          </p:cNvPicPr>
          <p:nvPr/>
        </p:nvPicPr>
        <p:blipFill>
          <a:blip r:embed="rId2"/>
          <a:stretch>
            <a:fillRect/>
          </a:stretch>
        </p:blipFill>
        <p:spPr>
          <a:xfrm>
            <a:off x="3238043" y="1194825"/>
            <a:ext cx="3660694" cy="2172490"/>
          </a:xfrm>
          <a:prstGeom prst="rect">
            <a:avLst/>
          </a:prstGeom>
        </p:spPr>
      </p:pic>
      <p:pic>
        <p:nvPicPr>
          <p:cNvPr id="4" name="Image 3">
            <a:extLst>
              <a:ext uri="{FF2B5EF4-FFF2-40B4-BE49-F238E27FC236}">
                <a16:creationId xmlns:a16="http://schemas.microsoft.com/office/drawing/2014/main" id="{63370690-9D48-DD6A-9CA3-E4E508AB811E}"/>
              </a:ext>
            </a:extLst>
          </p:cNvPr>
          <p:cNvPicPr>
            <a:picLocks noChangeAspect="1"/>
          </p:cNvPicPr>
          <p:nvPr/>
        </p:nvPicPr>
        <p:blipFill>
          <a:blip r:embed="rId3"/>
          <a:stretch>
            <a:fillRect/>
          </a:stretch>
        </p:blipFill>
        <p:spPr>
          <a:xfrm>
            <a:off x="4270167" y="246819"/>
            <a:ext cx="2913771" cy="1128084"/>
          </a:xfrm>
          <a:prstGeom prst="rect">
            <a:avLst/>
          </a:prstGeom>
        </p:spPr>
      </p:pic>
      <p:sp>
        <p:nvSpPr>
          <p:cNvPr id="6" name="ZoneTexte 5">
            <a:extLst>
              <a:ext uri="{FF2B5EF4-FFF2-40B4-BE49-F238E27FC236}">
                <a16:creationId xmlns:a16="http://schemas.microsoft.com/office/drawing/2014/main" id="{3F933926-C51E-A619-61CB-5D45C66267BB}"/>
              </a:ext>
            </a:extLst>
          </p:cNvPr>
          <p:cNvSpPr txBox="1"/>
          <p:nvPr/>
        </p:nvSpPr>
        <p:spPr>
          <a:xfrm>
            <a:off x="417444" y="2803874"/>
            <a:ext cx="6592956" cy="3185487"/>
          </a:xfrm>
          <a:prstGeom prst="rect">
            <a:avLst/>
          </a:prstGeom>
          <a:noFill/>
        </p:spPr>
        <p:txBody>
          <a:bodyPr wrap="square">
            <a:spAutoFit/>
          </a:bodyPr>
          <a:lstStyle/>
          <a:p>
            <a:r>
              <a:rPr lang="fr-FR" b="1" dirty="0"/>
              <a:t>le programme détaillé </a:t>
            </a:r>
          </a:p>
          <a:p>
            <a:r>
              <a:rPr lang="fr-FR" b="1" dirty="0"/>
              <a:t>vous est adressé en annexe à cette invitation.</a:t>
            </a:r>
          </a:p>
          <a:p>
            <a:endParaRPr lang="fr-FR" dirty="0"/>
          </a:p>
          <a:p>
            <a:r>
              <a:rPr lang="fr-FR" b="1" dirty="0"/>
              <a:t>12:00</a:t>
            </a:r>
            <a:r>
              <a:rPr lang="fr-FR" dirty="0"/>
              <a:t> accueil des participants</a:t>
            </a:r>
          </a:p>
          <a:p>
            <a:r>
              <a:rPr lang="fr-FR" b="1" dirty="0"/>
              <a:t>12:10</a:t>
            </a:r>
            <a:r>
              <a:rPr lang="fr-FR" dirty="0"/>
              <a:t> tour de table et présentations de chacun</a:t>
            </a:r>
          </a:p>
          <a:p>
            <a:r>
              <a:rPr lang="fr-FR" b="1" dirty="0"/>
              <a:t>12:20 </a:t>
            </a:r>
            <a:r>
              <a:rPr lang="fr-FR" dirty="0"/>
              <a:t>service des assiettes</a:t>
            </a:r>
          </a:p>
          <a:p>
            <a:r>
              <a:rPr lang="fr-FR" b="1" dirty="0"/>
              <a:t>À partir de 12:30</a:t>
            </a:r>
            <a:r>
              <a:rPr lang="fr-FR" dirty="0"/>
              <a:t> ASSEMBLEE GENERALE de l’Association AYNY</a:t>
            </a:r>
          </a:p>
          <a:p>
            <a:r>
              <a:rPr lang="fr-FR" dirty="0"/>
              <a:t>Le programme sera aménagé en fonction des sujets à traiter</a:t>
            </a:r>
          </a:p>
          <a:p>
            <a:pPr algn="just"/>
            <a:endParaRPr lang="fr-FR" sz="1050" i="1" dirty="0"/>
          </a:p>
          <a:p>
            <a:pPr algn="just"/>
            <a:endParaRPr lang="fr-FR" sz="1050" i="1" dirty="0"/>
          </a:p>
          <a:p>
            <a:r>
              <a:rPr lang="fr-FR" b="1" u="sng" dirty="0">
                <a:solidFill>
                  <a:srgbClr val="FF0000"/>
                </a:solidFill>
              </a:rPr>
              <a:t>Amenez vos idées </a:t>
            </a:r>
          </a:p>
          <a:p>
            <a:r>
              <a:rPr lang="fr-FR" b="1" u="sng" dirty="0">
                <a:solidFill>
                  <a:srgbClr val="FF0000"/>
                </a:solidFill>
              </a:rPr>
              <a:t>et vos envies </a:t>
            </a:r>
          </a:p>
        </p:txBody>
      </p:sp>
      <p:sp>
        <p:nvSpPr>
          <p:cNvPr id="12" name="ZoneTexte 11">
            <a:extLst>
              <a:ext uri="{FF2B5EF4-FFF2-40B4-BE49-F238E27FC236}">
                <a16:creationId xmlns:a16="http://schemas.microsoft.com/office/drawing/2014/main" id="{6BB79CFA-0759-E6E2-7DD4-7943D397B861}"/>
              </a:ext>
            </a:extLst>
          </p:cNvPr>
          <p:cNvSpPr txBox="1"/>
          <p:nvPr/>
        </p:nvSpPr>
        <p:spPr>
          <a:xfrm>
            <a:off x="415891" y="6044655"/>
            <a:ext cx="6727892" cy="4370427"/>
          </a:xfrm>
          <a:prstGeom prst="rect">
            <a:avLst/>
          </a:prstGeom>
          <a:noFill/>
        </p:spPr>
        <p:txBody>
          <a:bodyPr wrap="square">
            <a:spAutoFit/>
          </a:bodyPr>
          <a:lstStyle/>
          <a:p>
            <a:r>
              <a:rPr lang="fr-FR" dirty="0"/>
              <a:t>C’est Quand? </a:t>
            </a:r>
          </a:p>
          <a:p>
            <a:r>
              <a:rPr lang="fr-FR" dirty="0"/>
              <a:t>Le vendredi </a:t>
            </a:r>
            <a:r>
              <a:rPr lang="fr-FR" sz="2400" b="1" dirty="0"/>
              <a:t>17 avril</a:t>
            </a:r>
            <a:r>
              <a:rPr lang="fr-FR" dirty="0"/>
              <a:t>, de 11h50 à 14h00</a:t>
            </a:r>
          </a:p>
          <a:p>
            <a:endParaRPr lang="fr-FR" dirty="0"/>
          </a:p>
          <a:p>
            <a:r>
              <a:rPr lang="fr-FR" dirty="0"/>
              <a:t>Au restaurant </a:t>
            </a:r>
            <a:r>
              <a:rPr lang="fr-FR" sz="2000" b="1" dirty="0"/>
              <a:t>L’Annexe</a:t>
            </a:r>
            <a:r>
              <a:rPr lang="fr-FR" dirty="0"/>
              <a:t> - 14 Rue de l'industrie, </a:t>
            </a:r>
          </a:p>
          <a:p>
            <a:r>
              <a:rPr lang="fr-FR" dirty="0"/>
              <a:t>03300 Creuzier-le-Vieux (pont </a:t>
            </a:r>
            <a:r>
              <a:rPr lang="fr-FR" dirty="0" err="1"/>
              <a:t>Boutiron</a:t>
            </a:r>
            <a:r>
              <a:rPr lang="fr-FR" dirty="0"/>
              <a:t>)</a:t>
            </a:r>
          </a:p>
          <a:p>
            <a:endParaRPr lang="fr-FR" dirty="0"/>
          </a:p>
          <a:p>
            <a:r>
              <a:rPr lang="fr-FR" dirty="0"/>
              <a:t>Au restaurant</a:t>
            </a:r>
            <a:r>
              <a:rPr lang="fr-FR" b="1" dirty="0"/>
              <a:t> Campanile  - </a:t>
            </a:r>
            <a:r>
              <a:rPr lang="fr-FR" dirty="0"/>
              <a:t>12 Rue de </a:t>
            </a:r>
            <a:r>
              <a:rPr lang="fr-FR" dirty="0" err="1"/>
              <a:t>Montribloud</a:t>
            </a:r>
            <a:r>
              <a:rPr lang="fr-FR" dirty="0"/>
              <a:t> </a:t>
            </a:r>
          </a:p>
          <a:p>
            <a:r>
              <a:rPr lang="fr-FR" dirty="0"/>
              <a:t>69160 TASSIN</a:t>
            </a:r>
          </a:p>
          <a:p>
            <a:endParaRPr lang="fr-FR" dirty="0"/>
          </a:p>
          <a:p>
            <a:r>
              <a:rPr lang="fr-FR" sz="1600" dirty="0"/>
              <a:t>Merci de prévenir de votre venue pour réservation des places à table par retour de mail, « </a:t>
            </a:r>
            <a:r>
              <a:rPr lang="fr-FR" sz="1600" i="1" dirty="0">
                <a:effectLst>
                  <a:outerShdw blurRad="38100" dist="38100" dir="2700000" algn="tl">
                    <a:srgbClr val="000000">
                      <a:alpha val="43137"/>
                    </a:srgbClr>
                  </a:outerShdw>
                </a:effectLst>
              </a:rPr>
              <a:t>dès tout de suite </a:t>
            </a:r>
            <a:r>
              <a:rPr lang="fr-FR" sz="1600" dirty="0"/>
              <a:t>» ça évitera d’oublier.</a:t>
            </a:r>
          </a:p>
          <a:p>
            <a:endParaRPr lang="fr-FR" sz="1600" dirty="0"/>
          </a:p>
          <a:p>
            <a:r>
              <a:rPr lang="fr-FR" b="1" u="sng" dirty="0">
                <a:solidFill>
                  <a:srgbClr val="FF0000"/>
                </a:solidFill>
              </a:rPr>
              <a:t>Réponse le vendredi 10 avril 2026 au plus tard</a:t>
            </a:r>
            <a:r>
              <a:rPr lang="fr-FR" dirty="0"/>
              <a:t>.</a:t>
            </a:r>
          </a:p>
          <a:p>
            <a:endParaRPr lang="fr-FR" dirty="0"/>
          </a:p>
          <a:p>
            <a:pPr algn="ctr"/>
            <a:r>
              <a:rPr lang="fr-FR" sz="1200" b="1" dirty="0"/>
              <a:t>ATTENTION : si vous dites oui et que vous ne prévenez pas de votre absence, au moins 24h avant, le repas vous sera facturé, juste par correction pour le restaurateur et l’organisation</a:t>
            </a:r>
          </a:p>
        </p:txBody>
      </p:sp>
      <p:sp>
        <p:nvSpPr>
          <p:cNvPr id="14" name="ZoneTexte 13">
            <a:extLst>
              <a:ext uri="{FF2B5EF4-FFF2-40B4-BE49-F238E27FC236}">
                <a16:creationId xmlns:a16="http://schemas.microsoft.com/office/drawing/2014/main" id="{9412D490-216A-C38C-4DB0-DD987170A045}"/>
              </a:ext>
            </a:extLst>
          </p:cNvPr>
          <p:cNvSpPr txBox="1"/>
          <p:nvPr/>
        </p:nvSpPr>
        <p:spPr>
          <a:xfrm>
            <a:off x="375737" y="363827"/>
            <a:ext cx="3246402" cy="830997"/>
          </a:xfrm>
          <a:prstGeom prst="rect">
            <a:avLst/>
          </a:prstGeom>
          <a:noFill/>
        </p:spPr>
        <p:txBody>
          <a:bodyPr wrap="none" rtlCol="0">
            <a:spAutoFit/>
          </a:bodyPr>
          <a:lstStyle/>
          <a:p>
            <a:pPr algn="ctr"/>
            <a:r>
              <a:rPr lang="fr-FR" sz="2400" b="1" dirty="0">
                <a:solidFill>
                  <a:srgbClr val="796B59"/>
                </a:solidFill>
                <a:latin typeface="Batang" panose="02030600000101010101" pitchFamily="18" charset="-127"/>
                <a:ea typeface="Batang" panose="02030600000101010101" pitchFamily="18" charset="-127"/>
              </a:rPr>
              <a:t>INVITATION REPAS</a:t>
            </a:r>
          </a:p>
          <a:p>
            <a:pPr algn="ctr"/>
            <a:r>
              <a:rPr lang="fr-FR" sz="2400" b="1" dirty="0">
                <a:solidFill>
                  <a:srgbClr val="796B59"/>
                </a:solidFill>
                <a:latin typeface="Batang" panose="02030600000101010101" pitchFamily="18" charset="-127"/>
                <a:ea typeface="Batang" panose="02030600000101010101" pitchFamily="18" charset="-127"/>
              </a:rPr>
              <a:t>Avril 2026</a:t>
            </a:r>
          </a:p>
        </p:txBody>
      </p:sp>
      <p:sp>
        <p:nvSpPr>
          <p:cNvPr id="9" name="ZoneTexte 8">
            <a:extLst>
              <a:ext uri="{FF2B5EF4-FFF2-40B4-BE49-F238E27FC236}">
                <a16:creationId xmlns:a16="http://schemas.microsoft.com/office/drawing/2014/main" id="{1071D69F-D004-FC11-E080-9AFA3A9A118E}"/>
              </a:ext>
            </a:extLst>
          </p:cNvPr>
          <p:cNvSpPr txBox="1"/>
          <p:nvPr/>
        </p:nvSpPr>
        <p:spPr>
          <a:xfrm>
            <a:off x="-2933783" y="5203131"/>
            <a:ext cx="2281394" cy="584775"/>
          </a:xfrm>
          <a:prstGeom prst="rect">
            <a:avLst/>
          </a:prstGeom>
          <a:noFill/>
        </p:spPr>
        <p:txBody>
          <a:bodyPr wrap="none" rtlCol="0">
            <a:spAutoFit/>
          </a:bodyPr>
          <a:lstStyle/>
          <a:p>
            <a:r>
              <a:rPr lang="fr-FR" sz="1600" b="1" dirty="0"/>
              <a:t>Prix 25 € : AYNY VICHY </a:t>
            </a:r>
          </a:p>
          <a:p>
            <a:r>
              <a:rPr lang="fr-FR" sz="1600" b="1" dirty="0"/>
              <a:t>Prix 27 € : invités</a:t>
            </a:r>
          </a:p>
        </p:txBody>
      </p:sp>
      <p:sp>
        <p:nvSpPr>
          <p:cNvPr id="11" name="Ellipse 10">
            <a:extLst>
              <a:ext uri="{FF2B5EF4-FFF2-40B4-BE49-F238E27FC236}">
                <a16:creationId xmlns:a16="http://schemas.microsoft.com/office/drawing/2014/main" id="{89924188-C201-E0D9-49E0-0410B80A0AC1}"/>
              </a:ext>
            </a:extLst>
          </p:cNvPr>
          <p:cNvSpPr/>
          <p:nvPr/>
        </p:nvSpPr>
        <p:spPr>
          <a:xfrm>
            <a:off x="-3154956" y="5093422"/>
            <a:ext cx="2072225" cy="796884"/>
          </a:xfrm>
          <a:prstGeom prst="ellipse">
            <a:avLst/>
          </a:prstGeom>
          <a:noFill/>
          <a:ln w="38100">
            <a:solidFill>
              <a:srgbClr val="FF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3F5CECC0-4817-9946-C8DA-5E166DFC6D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6331" y="7901868"/>
            <a:ext cx="1666875" cy="630555"/>
          </a:xfrm>
          <a:prstGeom prst="rect">
            <a:avLst/>
          </a:prstGeom>
        </p:spPr>
      </p:pic>
      <p:pic>
        <p:nvPicPr>
          <p:cNvPr id="13" name="Image 12">
            <a:extLst>
              <a:ext uri="{FF2B5EF4-FFF2-40B4-BE49-F238E27FC236}">
                <a16:creationId xmlns:a16="http://schemas.microsoft.com/office/drawing/2014/main" id="{9D9FB866-A2EB-1C7A-ECDA-F9A6468BE83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26331" y="7074547"/>
            <a:ext cx="1666875" cy="631031"/>
          </a:xfrm>
          <a:prstGeom prst="rect">
            <a:avLst/>
          </a:prstGeom>
        </p:spPr>
      </p:pic>
    </p:spTree>
    <p:extLst>
      <p:ext uri="{BB962C8B-B14F-4D97-AF65-F5344CB8AC3E}">
        <p14:creationId xmlns:p14="http://schemas.microsoft.com/office/powerpoint/2010/main" val="2698027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332AA-FD98-1C81-97F5-02255979C58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3B57048-9599-035D-30A4-765AD862B989}"/>
              </a:ext>
            </a:extLst>
          </p:cNvPr>
          <p:cNvSpPr/>
          <p:nvPr/>
        </p:nvSpPr>
        <p:spPr>
          <a:xfrm>
            <a:off x="333829" y="203201"/>
            <a:ext cx="6908800" cy="1038226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 name="Image 2">
            <a:extLst>
              <a:ext uri="{FF2B5EF4-FFF2-40B4-BE49-F238E27FC236}">
                <a16:creationId xmlns:a16="http://schemas.microsoft.com/office/drawing/2014/main" id="{70945230-02B8-8C85-31B1-DE3374BFEADC}"/>
              </a:ext>
            </a:extLst>
          </p:cNvPr>
          <p:cNvPicPr>
            <a:picLocks noChangeAspect="1"/>
          </p:cNvPicPr>
          <p:nvPr/>
        </p:nvPicPr>
        <p:blipFill>
          <a:blip r:embed="rId2"/>
          <a:stretch>
            <a:fillRect/>
          </a:stretch>
        </p:blipFill>
        <p:spPr>
          <a:xfrm>
            <a:off x="617651" y="510293"/>
            <a:ext cx="2913772" cy="1729219"/>
          </a:xfrm>
          <a:prstGeom prst="rect">
            <a:avLst/>
          </a:prstGeom>
        </p:spPr>
      </p:pic>
      <p:pic>
        <p:nvPicPr>
          <p:cNvPr id="4" name="Image 3">
            <a:extLst>
              <a:ext uri="{FF2B5EF4-FFF2-40B4-BE49-F238E27FC236}">
                <a16:creationId xmlns:a16="http://schemas.microsoft.com/office/drawing/2014/main" id="{90954F21-00F0-CB2F-3A6A-05BEF1C7DC4D}"/>
              </a:ext>
            </a:extLst>
          </p:cNvPr>
          <p:cNvPicPr>
            <a:picLocks noChangeAspect="1"/>
          </p:cNvPicPr>
          <p:nvPr/>
        </p:nvPicPr>
        <p:blipFill>
          <a:blip r:embed="rId3"/>
          <a:stretch>
            <a:fillRect/>
          </a:stretch>
        </p:blipFill>
        <p:spPr>
          <a:xfrm>
            <a:off x="4270167" y="246819"/>
            <a:ext cx="2913771" cy="1128084"/>
          </a:xfrm>
          <a:prstGeom prst="rect">
            <a:avLst/>
          </a:prstGeom>
        </p:spPr>
      </p:pic>
      <p:sp>
        <p:nvSpPr>
          <p:cNvPr id="6" name="ZoneTexte 5">
            <a:extLst>
              <a:ext uri="{FF2B5EF4-FFF2-40B4-BE49-F238E27FC236}">
                <a16:creationId xmlns:a16="http://schemas.microsoft.com/office/drawing/2014/main" id="{5EBD0B98-07B4-CDE7-3C67-D35C22D275AC}"/>
              </a:ext>
            </a:extLst>
          </p:cNvPr>
          <p:cNvSpPr txBox="1"/>
          <p:nvPr/>
        </p:nvSpPr>
        <p:spPr>
          <a:xfrm>
            <a:off x="606131" y="2546604"/>
            <a:ext cx="6592956" cy="7571303"/>
          </a:xfrm>
          <a:prstGeom prst="rect">
            <a:avLst/>
          </a:prstGeom>
          <a:noFill/>
        </p:spPr>
        <p:txBody>
          <a:bodyPr wrap="square">
            <a:spAutoFit/>
          </a:bodyPr>
          <a:lstStyle/>
          <a:p>
            <a:r>
              <a:rPr lang="fr-FR" b="1" dirty="0"/>
              <a:t>NOM :                                           Prénom : </a:t>
            </a:r>
          </a:p>
          <a:p>
            <a:endParaRPr lang="fr-FR" b="1" dirty="0"/>
          </a:p>
          <a:p>
            <a:r>
              <a:rPr lang="fr-FR" b="1" dirty="0"/>
              <a:t>Donne pouvoir à</a:t>
            </a:r>
          </a:p>
          <a:p>
            <a:endParaRPr lang="fr-FR" b="1" dirty="0"/>
          </a:p>
          <a:p>
            <a:r>
              <a:rPr lang="fr-FR" b="1" dirty="0"/>
              <a:t>Monsieur ou </a:t>
            </a:r>
          </a:p>
          <a:p>
            <a:r>
              <a:rPr lang="fr-FR" b="1" dirty="0"/>
              <a:t>	Madame : …………………………………………….</a:t>
            </a:r>
          </a:p>
          <a:p>
            <a:endParaRPr lang="fr-FR" b="1" dirty="0"/>
          </a:p>
          <a:p>
            <a:endParaRPr lang="fr-FR" b="1" dirty="0"/>
          </a:p>
          <a:p>
            <a:r>
              <a:rPr lang="fr-FR" b="1" dirty="0"/>
              <a:t>D’agir et de voter en mon nom le vendredi 17/04/2026</a:t>
            </a:r>
          </a:p>
          <a:p>
            <a:endParaRPr lang="fr-FR" b="1" dirty="0"/>
          </a:p>
          <a:p>
            <a:endParaRPr lang="fr-FR" b="1" dirty="0"/>
          </a:p>
          <a:p>
            <a:r>
              <a:rPr lang="fr-FR" b="1" dirty="0"/>
              <a:t>Date : </a:t>
            </a:r>
          </a:p>
          <a:p>
            <a:endParaRPr lang="fr-FR" b="1" dirty="0"/>
          </a:p>
          <a:p>
            <a:r>
              <a:rPr lang="fr-FR" b="1" dirty="0"/>
              <a:t>Signature : </a:t>
            </a:r>
          </a:p>
          <a:p>
            <a:endParaRPr lang="fr-FR" b="1" dirty="0"/>
          </a:p>
          <a:p>
            <a:endParaRPr lang="fr-FR" b="1" dirty="0"/>
          </a:p>
          <a:p>
            <a:endParaRPr lang="fr-FR" b="1" dirty="0"/>
          </a:p>
          <a:p>
            <a:endParaRPr lang="fr-FR" b="1" dirty="0"/>
          </a:p>
          <a:p>
            <a:endParaRPr lang="fr-FR" b="1" dirty="0"/>
          </a:p>
          <a:p>
            <a:r>
              <a:rPr lang="fr-FR" b="1" dirty="0"/>
              <a:t>IMPORTANT :</a:t>
            </a:r>
          </a:p>
          <a:p>
            <a:endParaRPr lang="fr-FR" b="1" dirty="0"/>
          </a:p>
          <a:p>
            <a:r>
              <a:rPr lang="fr-FR" b="1" dirty="0"/>
              <a:t>Chaque membre actif ne peut être porteur que de trois pouvoirs écrits d’un autre membre.</a:t>
            </a:r>
          </a:p>
          <a:p>
            <a:r>
              <a:rPr lang="fr-FR" b="1" dirty="0"/>
              <a:t>Il peut cependant subdéléguer celui ou ceux qu’il détient en excédent.</a:t>
            </a:r>
          </a:p>
          <a:p>
            <a:endParaRPr lang="fr-FR" b="1" u="sng" dirty="0">
              <a:solidFill>
                <a:srgbClr val="FF0000"/>
              </a:solidFill>
            </a:endParaRPr>
          </a:p>
        </p:txBody>
      </p:sp>
      <p:sp>
        <p:nvSpPr>
          <p:cNvPr id="14" name="ZoneTexte 13">
            <a:extLst>
              <a:ext uri="{FF2B5EF4-FFF2-40B4-BE49-F238E27FC236}">
                <a16:creationId xmlns:a16="http://schemas.microsoft.com/office/drawing/2014/main" id="{D08F03E7-0304-86F6-5430-0C8F2D77AFB6}"/>
              </a:ext>
            </a:extLst>
          </p:cNvPr>
          <p:cNvSpPr txBox="1"/>
          <p:nvPr/>
        </p:nvSpPr>
        <p:spPr>
          <a:xfrm>
            <a:off x="4270168" y="1345694"/>
            <a:ext cx="2972462" cy="830997"/>
          </a:xfrm>
          <a:prstGeom prst="rect">
            <a:avLst/>
          </a:prstGeom>
          <a:noFill/>
        </p:spPr>
        <p:txBody>
          <a:bodyPr wrap="square" rtlCol="0">
            <a:spAutoFit/>
          </a:bodyPr>
          <a:lstStyle/>
          <a:p>
            <a:pPr algn="ctr"/>
            <a:r>
              <a:rPr lang="fr-FR" sz="4800" b="1" dirty="0">
                <a:solidFill>
                  <a:srgbClr val="796B59"/>
                </a:solidFill>
                <a:latin typeface="Batang" panose="02030600000101010101" pitchFamily="18" charset="-127"/>
                <a:ea typeface="Batang" panose="02030600000101010101" pitchFamily="18" charset="-127"/>
              </a:rPr>
              <a:t>POUVOIR </a:t>
            </a:r>
          </a:p>
        </p:txBody>
      </p:sp>
      <p:pic>
        <p:nvPicPr>
          <p:cNvPr id="5" name="Image 4">
            <a:extLst>
              <a:ext uri="{FF2B5EF4-FFF2-40B4-BE49-F238E27FC236}">
                <a16:creationId xmlns:a16="http://schemas.microsoft.com/office/drawing/2014/main" id="{C468ABFC-05CC-67D8-8606-3C0E7D0D6C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70167" y="7001983"/>
            <a:ext cx="1666875" cy="630555"/>
          </a:xfrm>
          <a:prstGeom prst="rect">
            <a:avLst/>
          </a:prstGeom>
        </p:spPr>
      </p:pic>
      <p:pic>
        <p:nvPicPr>
          <p:cNvPr id="7" name="Image 6">
            <a:extLst>
              <a:ext uri="{FF2B5EF4-FFF2-40B4-BE49-F238E27FC236}">
                <a16:creationId xmlns:a16="http://schemas.microsoft.com/office/drawing/2014/main" id="{F94B3B71-4AED-AAB2-5D3E-DE088DFF3C7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70167" y="6174662"/>
            <a:ext cx="1666875" cy="631031"/>
          </a:xfrm>
          <a:prstGeom prst="rect">
            <a:avLst/>
          </a:prstGeom>
        </p:spPr>
      </p:pic>
      <p:sp>
        <p:nvSpPr>
          <p:cNvPr id="8" name="Rectangle : coins arrondis 7">
            <a:extLst>
              <a:ext uri="{FF2B5EF4-FFF2-40B4-BE49-F238E27FC236}">
                <a16:creationId xmlns:a16="http://schemas.microsoft.com/office/drawing/2014/main" id="{A3ECF7D9-0614-B156-D357-2DB25F6F765E}"/>
              </a:ext>
            </a:extLst>
          </p:cNvPr>
          <p:cNvSpPr/>
          <p:nvPr/>
        </p:nvSpPr>
        <p:spPr>
          <a:xfrm>
            <a:off x="6270171" y="6174662"/>
            <a:ext cx="493486" cy="516424"/>
          </a:xfrm>
          <a:prstGeom prst="roundRect">
            <a:avLst/>
          </a:prstGeom>
          <a:noFill/>
          <a:ln w="76200">
            <a:solidFill>
              <a:srgbClr val="796B5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 coins arrondis 8">
            <a:extLst>
              <a:ext uri="{FF2B5EF4-FFF2-40B4-BE49-F238E27FC236}">
                <a16:creationId xmlns:a16="http://schemas.microsoft.com/office/drawing/2014/main" id="{25DED17A-FD47-1AA4-C66C-CBBD390963E5}"/>
              </a:ext>
            </a:extLst>
          </p:cNvPr>
          <p:cNvSpPr/>
          <p:nvPr/>
        </p:nvSpPr>
        <p:spPr>
          <a:xfrm>
            <a:off x="6270171" y="6974115"/>
            <a:ext cx="493486" cy="516424"/>
          </a:xfrm>
          <a:prstGeom prst="roundRect">
            <a:avLst/>
          </a:prstGeom>
          <a:noFill/>
          <a:ln w="76200">
            <a:solidFill>
              <a:srgbClr val="796B5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 coins arrondis 9">
            <a:extLst>
              <a:ext uri="{FF2B5EF4-FFF2-40B4-BE49-F238E27FC236}">
                <a16:creationId xmlns:a16="http://schemas.microsoft.com/office/drawing/2014/main" id="{6648F0EF-20F8-ABEA-A907-68DFBB05BD9A}"/>
              </a:ext>
            </a:extLst>
          </p:cNvPr>
          <p:cNvSpPr/>
          <p:nvPr/>
        </p:nvSpPr>
        <p:spPr>
          <a:xfrm>
            <a:off x="4042713" y="5958437"/>
            <a:ext cx="2996715" cy="2186772"/>
          </a:xfrm>
          <a:prstGeom prst="roundRect">
            <a:avLst/>
          </a:prstGeom>
          <a:noFill/>
          <a:ln w="76200">
            <a:solidFill>
              <a:srgbClr val="796B5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a:extLst>
              <a:ext uri="{FF2B5EF4-FFF2-40B4-BE49-F238E27FC236}">
                <a16:creationId xmlns:a16="http://schemas.microsoft.com/office/drawing/2014/main" id="{E4643977-AA0D-E040-E5FF-82B24EB706BC}"/>
              </a:ext>
            </a:extLst>
          </p:cNvPr>
          <p:cNvSpPr txBox="1"/>
          <p:nvPr/>
        </p:nvSpPr>
        <p:spPr>
          <a:xfrm>
            <a:off x="4427341" y="7561134"/>
            <a:ext cx="2227458" cy="646331"/>
          </a:xfrm>
          <a:prstGeom prst="rect">
            <a:avLst/>
          </a:prstGeom>
          <a:noFill/>
        </p:spPr>
        <p:txBody>
          <a:bodyPr wrap="square">
            <a:spAutoFit/>
          </a:bodyPr>
          <a:lstStyle/>
          <a:p>
            <a:pPr algn="ctr"/>
            <a:r>
              <a:rPr lang="fr-FR" b="1" dirty="0">
                <a:solidFill>
                  <a:srgbClr val="796B59"/>
                </a:solidFill>
              </a:rPr>
              <a:t>Cochez le nom de </a:t>
            </a:r>
          </a:p>
          <a:p>
            <a:pPr algn="ctr"/>
            <a:r>
              <a:rPr lang="fr-FR" b="1" dirty="0">
                <a:solidFill>
                  <a:srgbClr val="796B59"/>
                </a:solidFill>
              </a:rPr>
              <a:t>votre association</a:t>
            </a:r>
          </a:p>
        </p:txBody>
      </p:sp>
    </p:spTree>
    <p:extLst>
      <p:ext uri="{BB962C8B-B14F-4D97-AF65-F5344CB8AC3E}">
        <p14:creationId xmlns:p14="http://schemas.microsoft.com/office/powerpoint/2010/main" val="3666587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D0E90F-8FE9-CF89-5F56-703470C851D8}"/>
              </a:ext>
            </a:extLst>
          </p:cNvPr>
          <p:cNvSpPr/>
          <p:nvPr/>
        </p:nvSpPr>
        <p:spPr>
          <a:xfrm>
            <a:off x="333829" y="130629"/>
            <a:ext cx="6908800" cy="1032363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BF724872-7217-511B-78BC-0CA3C33BCCEA}"/>
              </a:ext>
            </a:extLst>
          </p:cNvPr>
          <p:cNvSpPr txBox="1"/>
          <p:nvPr/>
        </p:nvSpPr>
        <p:spPr>
          <a:xfrm>
            <a:off x="321972" y="355666"/>
            <a:ext cx="6861966" cy="10098598"/>
          </a:xfrm>
          <a:prstGeom prst="rect">
            <a:avLst/>
          </a:prstGeom>
          <a:noFill/>
        </p:spPr>
        <p:txBody>
          <a:bodyPr wrap="square">
            <a:spAutoFit/>
          </a:bodyPr>
          <a:lstStyle/>
          <a:p>
            <a:pPr>
              <a:spcAft>
                <a:spcPts val="400"/>
              </a:spcAft>
              <a:buNone/>
            </a:pPr>
            <a:r>
              <a:rPr lang="fr-FR" sz="3200" kern="1400" spc="-50" dirty="0">
                <a:solidFill>
                  <a:srgbClr val="0070C0"/>
                </a:solidFill>
                <a:effectLst/>
                <a:latin typeface="Aptos Display" panose="020B0004020202020204" pitchFamily="34" charset="0"/>
                <a:ea typeface="Times New Roman" panose="02020603050405020304" pitchFamily="18" charset="0"/>
                <a:cs typeface="Times New Roman" panose="02020603050405020304" pitchFamily="18" charset="0"/>
              </a:rPr>
              <a:t>Présentation de</a:t>
            </a:r>
          </a:p>
          <a:p>
            <a:pPr>
              <a:spcAft>
                <a:spcPts val="400"/>
              </a:spcAft>
              <a:buNone/>
            </a:pPr>
            <a:r>
              <a:rPr lang="fr-FR" sz="3200" kern="1400" spc="-50" dirty="0">
                <a:solidFill>
                  <a:srgbClr val="0070C0"/>
                </a:solidFill>
                <a:effectLst/>
                <a:latin typeface="Aptos Display" panose="020B0004020202020204" pitchFamily="34" charset="0"/>
                <a:ea typeface="Times New Roman" panose="02020603050405020304" pitchFamily="18" charset="0"/>
                <a:cs typeface="Times New Roman" panose="02020603050405020304" pitchFamily="18" charset="0"/>
              </a:rPr>
              <a:t>l’Association AYNY</a:t>
            </a:r>
            <a:endParaRPr lang="fr-FR" sz="3200" kern="1400" spc="-50" dirty="0">
              <a:effectLst/>
              <a:latin typeface="Aptos Display" panose="020B00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buNone/>
            </a:pPr>
            <a:r>
              <a:rPr lang="fr-FR" sz="1600" kern="100" spc="75" dirty="0">
                <a:solidFill>
                  <a:srgbClr val="0070C0"/>
                </a:solidFill>
                <a:effectLst/>
                <a:latin typeface="Aptos" panose="020B0004020202020204" pitchFamily="34" charset="0"/>
                <a:ea typeface="Times New Roman" panose="02020603050405020304" pitchFamily="18" charset="0"/>
                <a:cs typeface="Times New Roman" panose="02020603050405020304" pitchFamily="18" charset="0"/>
              </a:rPr>
              <a:t>Un réseau d’excellence et de partage au service des métiers du bâtiment</a:t>
            </a:r>
            <a:endParaRPr lang="fr-FR" sz="1600" kern="100" spc="75" dirty="0">
              <a:solidFill>
                <a:srgbClr val="595959"/>
              </a:solidFill>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07000"/>
              </a:lnSpc>
              <a:spcBef>
                <a:spcPts val="800"/>
              </a:spcBef>
              <a:spcAft>
                <a:spcPts val="400"/>
              </a:spcAft>
              <a:buNone/>
            </a:pPr>
            <a:r>
              <a:rPr lang="fr-FR" b="1" kern="100" dirty="0">
                <a:solidFill>
                  <a:srgbClr val="0070C0"/>
                </a:solidFill>
                <a:effectLst/>
                <a:latin typeface="Aptos Display" panose="020B0004020202020204" pitchFamily="34" charset="0"/>
                <a:ea typeface="Times New Roman" panose="02020603050405020304" pitchFamily="18" charset="0"/>
                <a:cs typeface="Times New Roman" panose="02020603050405020304" pitchFamily="18" charset="0"/>
              </a:rPr>
              <a:t>Notre histoire</a:t>
            </a:r>
            <a:endParaRPr lang="fr-FR" b="1" kern="10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buNone/>
            </a:pP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Fondée à Vichy en 2017, AYNY est le fruit de la rencontre de professionnels passionnés du bâtiment, désireux de tisser des liens solides avec un écosystème de talents partageant les mêmes valeurs et l’amour du travail bien fait. Notre association, à but non lucratif, rassemble depuis ses débuts un nombre croissant de membres, soigneusement sélectionnés pour leur engagement et leur professionnalisme.</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800"/>
              </a:spcBef>
              <a:spcAft>
                <a:spcPts val="400"/>
              </a:spcAft>
              <a:buNone/>
            </a:pPr>
            <a:r>
              <a:rPr lang="fr-FR" b="1" kern="100" dirty="0">
                <a:solidFill>
                  <a:srgbClr val="0070C0"/>
                </a:solidFill>
                <a:effectLst/>
                <a:latin typeface="Aptos Display" panose="020B0004020202020204" pitchFamily="34" charset="0"/>
                <a:ea typeface="Times New Roman" panose="02020603050405020304" pitchFamily="18" charset="0"/>
                <a:cs typeface="Times New Roman" panose="02020603050405020304" pitchFamily="18" charset="0"/>
              </a:rPr>
              <a:t>Une dynamique unique de rencontres et d’échanges</a:t>
            </a:r>
            <a:endParaRPr lang="fr-FR" b="1" kern="10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buNone/>
            </a:pP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Chaque mois, AYNY organise des déjeuners conviviaux où se mêlent échanges enrichissants et interventions d’experts. Des tours de table, des mini-conférences et la participation ponctuelle d’intervenants extérieurs permettent à chacun de découvrir de nouvelles perspectives et de s’ouvrir aux dernières évolutions du secteur.</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Notre réseau accueille également des professionnels de métiers connexes jugés utiles à la construction</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comptables, avocats, soignants, communicants, fonctionnaires, auditeurs, consultants… Tous se retrouvent autour de la table pour partager leur expertise.</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800"/>
              </a:spcBef>
              <a:spcAft>
                <a:spcPts val="400"/>
              </a:spcAft>
              <a:buNone/>
            </a:pPr>
            <a:r>
              <a:rPr lang="fr-FR" b="1" kern="100" dirty="0">
                <a:solidFill>
                  <a:srgbClr val="0070C0"/>
                </a:solidFill>
                <a:effectLst/>
                <a:latin typeface="Aptos Display" panose="020B0004020202020204" pitchFamily="34" charset="0"/>
                <a:ea typeface="Times New Roman" panose="02020603050405020304" pitchFamily="18" charset="0"/>
                <a:cs typeface="Times New Roman" panose="02020603050405020304" pitchFamily="18" charset="0"/>
              </a:rPr>
              <a:t>Nos valeurs fondatrices</a:t>
            </a:r>
            <a:endParaRPr lang="fr-FR" b="1" kern="10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marL="342900" lvl="0" indent="-342900">
              <a:lnSpc>
                <a:spcPct val="107000"/>
              </a:lnSpc>
              <a:buFont typeface="Symbol" panose="05050102010706020507" pitchFamily="18" charset="2"/>
              <a:buChar char=""/>
            </a:pP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Entraide &amp; Réciprocité</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Le nom «</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AYNY</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s’inspire du quechua, symbole du partage et de l’aide mutuelle. Les membres bénéficient d’un véritable accompagnement de la part de la communauté.</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Soutien professionnel</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Les adhérents partagent leurs expériences, échangent des bonnes pratiques et profitent de conseils concrets pour développer leurs activités.</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Rencontres régulières</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Un déjeuner mensuel autour d’un expert invité (avocat, coach, expert-comptable…) pour aborder des thématiques clés</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management, législation, innovation digitale, etc.</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Qualité &amp; Professionnalisme</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Les entreprises du groupe AYNY sont reconnues pour leur savoir-faire et leur exigence, aussi bien dans le conseil que dans l’exécution de leur art.</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800"/>
              </a:spcBef>
              <a:spcAft>
                <a:spcPts val="400"/>
              </a:spcAft>
              <a:buNone/>
            </a:pPr>
            <a:r>
              <a:rPr lang="fr-FR" b="1" kern="100" dirty="0">
                <a:solidFill>
                  <a:srgbClr val="0070C0"/>
                </a:solidFill>
                <a:effectLst/>
                <a:latin typeface="Aptos Display" panose="020B0004020202020204" pitchFamily="34" charset="0"/>
                <a:ea typeface="Times New Roman" panose="02020603050405020304" pitchFamily="18" charset="0"/>
                <a:cs typeface="Times New Roman" panose="02020603050405020304" pitchFamily="18" charset="0"/>
              </a:rPr>
              <a:t>Notre état d’esprit</a:t>
            </a:r>
            <a:endParaRPr lang="fr-FR" b="1" kern="10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buNone/>
            </a:pP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Chez AYNY, les échanges se veulent apolitiques, ouverts et bienveillants. Ici, pas de jugement, mais une volonté commune de progresser, de transmettre et de s’entraider, dans une ambiance conviviale, tout en préservant le sérieux et la qualité de nos interventions.</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800"/>
              </a:spcBef>
              <a:spcAft>
                <a:spcPts val="400"/>
              </a:spcAft>
              <a:buNone/>
            </a:pPr>
            <a:r>
              <a:rPr lang="fr-FR" b="1" kern="100" dirty="0">
                <a:solidFill>
                  <a:srgbClr val="0070C0"/>
                </a:solidFill>
                <a:effectLst/>
                <a:latin typeface="Aptos Display" panose="020B0004020202020204" pitchFamily="34" charset="0"/>
                <a:ea typeface="Times New Roman" panose="02020603050405020304" pitchFamily="18" charset="0"/>
                <a:cs typeface="Times New Roman" panose="02020603050405020304" pitchFamily="18" charset="0"/>
              </a:rPr>
              <a:t>Pourquoi rejoindre AYNY</a:t>
            </a:r>
            <a:r>
              <a:rPr lang="fr-FR" b="1" kern="1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b="1" kern="100" dirty="0">
                <a:solidFill>
                  <a:srgbClr val="0070C0"/>
                </a:solidFill>
                <a:effectLst/>
                <a:latin typeface="Aptos Display" panose="020B0004020202020204" pitchFamily="34" charset="0"/>
                <a:ea typeface="Times New Roman" panose="02020603050405020304" pitchFamily="18" charset="0"/>
                <a:cs typeface="Times New Roman" panose="02020603050405020304" pitchFamily="18" charset="0"/>
              </a:rPr>
              <a:t>?</a:t>
            </a:r>
            <a:endParaRPr lang="fr-FR" b="1" kern="10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buNone/>
            </a:pP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Dans un contexte où les marchés évoluent et où les opportunités se font plus rares, AYNY vous invite à «</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penser différemment</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Rejoignez un réseau dynamique qui place l’humain, la qualité et le partage au cœur de son action. Ensemble, construisons l’avenir de nos métiers</a:t>
            </a:r>
            <a:r>
              <a:rPr lang="fr-FR" sz="1200" kern="100" dirty="0">
                <a:solidFill>
                  <a:srgbClr val="0070C0"/>
                </a:solidFill>
                <a:effectLst/>
                <a:latin typeface="Arial" panose="020B0604020202020204" pitchFamily="34" charset="0"/>
                <a:ea typeface="Aptos" panose="020B0004020202020204" pitchFamily="34" charset="0"/>
                <a:cs typeface="Times New Roman" panose="02020603050405020304" pitchFamily="18" charset="0"/>
              </a:rPr>
              <a:t> </a:t>
            </a:r>
            <a:r>
              <a:rPr lang="fr-FR" sz="12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22091D62-90A1-74F8-2EE9-4E9C738B19FF}"/>
              </a:ext>
            </a:extLst>
          </p:cNvPr>
          <p:cNvPicPr>
            <a:picLocks noChangeAspect="1"/>
          </p:cNvPicPr>
          <p:nvPr/>
        </p:nvPicPr>
        <p:blipFill>
          <a:blip r:embed="rId2"/>
          <a:stretch>
            <a:fillRect/>
          </a:stretch>
        </p:blipFill>
        <p:spPr>
          <a:xfrm>
            <a:off x="4270167" y="290361"/>
            <a:ext cx="2913771" cy="1128084"/>
          </a:xfrm>
          <a:prstGeom prst="rect">
            <a:avLst/>
          </a:prstGeom>
        </p:spPr>
      </p:pic>
    </p:spTree>
    <p:extLst>
      <p:ext uri="{BB962C8B-B14F-4D97-AF65-F5344CB8AC3E}">
        <p14:creationId xmlns:p14="http://schemas.microsoft.com/office/powerpoint/2010/main" val="4055624581"/>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15641</TotalTime>
  <Words>651</Words>
  <Application>Microsoft Office PowerPoint</Application>
  <PresentationFormat>Personnalisé</PresentationFormat>
  <Paragraphs>73</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Batang</vt:lpstr>
      <vt:lpstr>Aptos</vt:lpstr>
      <vt:lpstr>Aptos Display</vt:lpstr>
      <vt:lpstr>Arial</vt:lpstr>
      <vt:lpstr>Symbol</vt:lpstr>
      <vt:lpstr>Thème Office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Baud, Thierry (FOAMGLAS)</dc:creator>
  <cp:lastModifiedBy>Françoise ROBIN</cp:lastModifiedBy>
  <cp:revision>13</cp:revision>
  <dcterms:created xsi:type="dcterms:W3CDTF">2025-09-07T14:40:06Z</dcterms:created>
  <dcterms:modified xsi:type="dcterms:W3CDTF">2026-03-18T18:02:41Z</dcterms:modified>
</cp:coreProperties>
</file>