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sldIdLst>
    <p:sldId id="277" r:id="rId2"/>
    <p:sldId id="281" r:id="rId3"/>
    <p:sldId id="258" r:id="rId4"/>
    <p:sldId id="263" r:id="rId5"/>
    <p:sldId id="464" r:id="rId6"/>
    <p:sldId id="797" r:id="rId7"/>
    <p:sldId id="830" r:id="rId8"/>
    <p:sldId id="831" r:id="rId9"/>
    <p:sldId id="824" r:id="rId10"/>
    <p:sldId id="574" r:id="rId11"/>
    <p:sldId id="361" r:id="rId12"/>
    <p:sldId id="265" r:id="rId13"/>
    <p:sldId id="290" r:id="rId14"/>
    <p:sldId id="494" r:id="rId15"/>
    <p:sldId id="355" r:id="rId16"/>
    <p:sldId id="845" r:id="rId17"/>
    <p:sldId id="501" r:id="rId18"/>
    <p:sldId id="292" r:id="rId1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ure Gaultier" initials="LG" lastIdx="1" clrIdx="0">
    <p:extLst>
      <p:ext uri="{19B8F6BF-5375-455C-9EA6-DF929625EA0E}">
        <p15:presenceInfo xmlns:p15="http://schemas.microsoft.com/office/powerpoint/2012/main" userId="S-1-5-21-2849538403-3780303172-51096036-3304" providerId="AD"/>
      </p:ext>
    </p:extLst>
  </p:cmAuthor>
  <p:cmAuthor id="2" name="Pénélope Agullo" initials="PA" lastIdx="2" clrIdx="1">
    <p:extLst>
      <p:ext uri="{19B8F6BF-5375-455C-9EA6-DF929625EA0E}">
        <p15:presenceInfo xmlns:p15="http://schemas.microsoft.com/office/powerpoint/2012/main" userId="S::p.agullo@saint-astier.com::a094fd3d-4875-4951-a749-0d09551490f7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3B37D"/>
    <a:srgbClr val="002C4D"/>
    <a:srgbClr val="1E104A"/>
    <a:srgbClr val="8696B0"/>
    <a:srgbClr val="D3B27B"/>
    <a:srgbClr val="71C988"/>
    <a:srgbClr val="E7D5B7"/>
    <a:srgbClr val="DEE2EB"/>
    <a:srgbClr val="008B92"/>
    <a:srgbClr val="13A5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892" autoAdjust="0"/>
    <p:restoredTop sz="94679"/>
  </p:normalViewPr>
  <p:slideViewPr>
    <p:cSldViewPr snapToGrid="0">
      <p:cViewPr varScale="1">
        <p:scale>
          <a:sx n="48" d="100"/>
          <a:sy n="48" d="100"/>
        </p:scale>
        <p:origin x="132" y="2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microsoft.com/office/2016/11/relationships/changesInfo" Target="changesInfos/changesInfo1.xml"/><Relationship Id="rId3" Type="http://schemas.openxmlformats.org/officeDocument/2006/relationships/slide" Target="slides/slide2.xml"/><Relationship Id="rId21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elanoe Eric" userId="9e46447c-a6c3-4dd4-bb3f-15ee9f244017" providerId="ADAL" clId="{7F2ED287-D0D2-4A60-BD04-261D921D9F42}"/>
    <pc:docChg chg="custSel addSld delSld modSld sldOrd">
      <pc:chgData name="Delanoe Eric" userId="9e46447c-a6c3-4dd4-bb3f-15ee9f244017" providerId="ADAL" clId="{7F2ED287-D0D2-4A60-BD04-261D921D9F42}" dt="2025-12-09T17:42:08.264" v="28" actId="2696"/>
      <pc:docMkLst>
        <pc:docMk/>
      </pc:docMkLst>
      <pc:sldChg chg="ord">
        <pc:chgData name="Delanoe Eric" userId="9e46447c-a6c3-4dd4-bb3f-15ee9f244017" providerId="ADAL" clId="{7F2ED287-D0D2-4A60-BD04-261D921D9F42}" dt="2025-12-09T17:31:32.408" v="12"/>
        <pc:sldMkLst>
          <pc:docMk/>
          <pc:sldMk cId="1499516553" sldId="265"/>
        </pc:sldMkLst>
      </pc:sldChg>
      <pc:sldChg chg="delSp modSp mod delAnim">
        <pc:chgData name="Delanoe Eric" userId="9e46447c-a6c3-4dd4-bb3f-15ee9f244017" providerId="ADAL" clId="{7F2ED287-D0D2-4A60-BD04-261D921D9F42}" dt="2025-12-09T17:33:09.875" v="21" actId="478"/>
        <pc:sldMkLst>
          <pc:docMk/>
          <pc:sldMk cId="1438032033" sldId="277"/>
        </pc:sldMkLst>
        <pc:spChg chg="del mod">
          <ac:chgData name="Delanoe Eric" userId="9e46447c-a6c3-4dd4-bb3f-15ee9f244017" providerId="ADAL" clId="{7F2ED287-D0D2-4A60-BD04-261D921D9F42}" dt="2025-12-09T17:33:09.875" v="21" actId="478"/>
          <ac:spMkLst>
            <pc:docMk/>
            <pc:sldMk cId="1438032033" sldId="277"/>
            <ac:spMk id="15" creationId="{888DB5D9-86B3-9C70-DB93-DC3D222D445C}"/>
          </ac:spMkLst>
        </pc:spChg>
        <pc:picChg chg="del">
          <ac:chgData name="Delanoe Eric" userId="9e46447c-a6c3-4dd4-bb3f-15ee9f244017" providerId="ADAL" clId="{7F2ED287-D0D2-4A60-BD04-261D921D9F42}" dt="2025-12-09T17:33:00.316" v="19" actId="478"/>
          <ac:picMkLst>
            <pc:docMk/>
            <pc:sldMk cId="1438032033" sldId="277"/>
            <ac:picMk id="6" creationId="{1D29BB2C-4A33-3C57-06D6-988A093C1EC8}"/>
          </ac:picMkLst>
        </pc:picChg>
      </pc:sldChg>
      <pc:sldChg chg="add">
        <pc:chgData name="Delanoe Eric" userId="9e46447c-a6c3-4dd4-bb3f-15ee9f244017" providerId="ADAL" clId="{7F2ED287-D0D2-4A60-BD04-261D921D9F42}" dt="2025-12-09T17:34:27.893" v="22"/>
        <pc:sldMkLst>
          <pc:docMk/>
          <pc:sldMk cId="3716281669" sldId="281"/>
        </pc:sldMkLst>
      </pc:sldChg>
      <pc:sldChg chg="add">
        <pc:chgData name="Delanoe Eric" userId="9e46447c-a6c3-4dd4-bb3f-15ee9f244017" providerId="ADAL" clId="{7F2ED287-D0D2-4A60-BD04-261D921D9F42}" dt="2025-12-09T17:37:40.095" v="24"/>
        <pc:sldMkLst>
          <pc:docMk/>
          <pc:sldMk cId="3790693248" sldId="355"/>
        </pc:sldMkLst>
      </pc:sldChg>
      <pc:sldChg chg="ord">
        <pc:chgData name="Delanoe Eric" userId="9e46447c-a6c3-4dd4-bb3f-15ee9f244017" providerId="ADAL" clId="{7F2ED287-D0D2-4A60-BD04-261D921D9F42}" dt="2025-12-09T17:31:11.306" v="10"/>
        <pc:sldMkLst>
          <pc:docMk/>
          <pc:sldMk cId="2279297242" sldId="464"/>
        </pc:sldMkLst>
      </pc:sldChg>
      <pc:sldChg chg="add">
        <pc:chgData name="Delanoe Eric" userId="9e46447c-a6c3-4dd4-bb3f-15ee9f244017" providerId="ADAL" clId="{7F2ED287-D0D2-4A60-BD04-261D921D9F42}" dt="2025-12-09T17:37:40.095" v="24"/>
        <pc:sldMkLst>
          <pc:docMk/>
          <pc:sldMk cId="1873407270" sldId="494"/>
        </pc:sldMkLst>
      </pc:sldChg>
      <pc:sldChg chg="del">
        <pc:chgData name="Delanoe Eric" userId="9e46447c-a6c3-4dd4-bb3f-15ee9f244017" providerId="ADAL" clId="{7F2ED287-D0D2-4A60-BD04-261D921D9F42}" dt="2025-12-09T17:37:44.719" v="25" actId="47"/>
        <pc:sldMkLst>
          <pc:docMk/>
          <pc:sldMk cId="966580715" sldId="498"/>
        </pc:sldMkLst>
      </pc:sldChg>
      <pc:sldChg chg="add del">
        <pc:chgData name="Delanoe Eric" userId="9e46447c-a6c3-4dd4-bb3f-15ee9f244017" providerId="ADAL" clId="{7F2ED287-D0D2-4A60-BD04-261D921D9F42}" dt="2025-12-09T17:42:08.264" v="28" actId="2696"/>
        <pc:sldMkLst>
          <pc:docMk/>
          <pc:sldMk cId="2628528041" sldId="510"/>
        </pc:sldMkLst>
      </pc:sldChg>
      <pc:sldChg chg="del">
        <pc:chgData name="Delanoe Eric" userId="9e46447c-a6c3-4dd4-bb3f-15ee9f244017" providerId="ADAL" clId="{7F2ED287-D0D2-4A60-BD04-261D921D9F42}" dt="2025-12-09T17:37:48.446" v="26" actId="47"/>
        <pc:sldMkLst>
          <pc:docMk/>
          <pc:sldMk cId="2880177035" sldId="511"/>
        </pc:sldMkLst>
      </pc:sldChg>
      <pc:sldChg chg="ord">
        <pc:chgData name="Delanoe Eric" userId="9e46447c-a6c3-4dd4-bb3f-15ee9f244017" providerId="ADAL" clId="{7F2ED287-D0D2-4A60-BD04-261D921D9F42}" dt="2025-12-09T17:31:53.451" v="16"/>
        <pc:sldMkLst>
          <pc:docMk/>
          <pc:sldMk cId="624533078" sldId="574"/>
        </pc:sldMkLst>
      </pc:sldChg>
      <pc:sldChg chg="del">
        <pc:chgData name="Delanoe Eric" userId="9e46447c-a6c3-4dd4-bb3f-15ee9f244017" providerId="ADAL" clId="{7F2ED287-D0D2-4A60-BD04-261D921D9F42}" dt="2025-12-09T17:29:36.549" v="2" actId="2696"/>
        <pc:sldMkLst>
          <pc:docMk/>
          <pc:sldMk cId="272222501" sldId="823"/>
        </pc:sldMkLst>
      </pc:sldChg>
      <pc:sldChg chg="ord">
        <pc:chgData name="Delanoe Eric" userId="9e46447c-a6c3-4dd4-bb3f-15ee9f244017" providerId="ADAL" clId="{7F2ED287-D0D2-4A60-BD04-261D921D9F42}" dt="2025-12-09T17:31:49.239" v="14"/>
        <pc:sldMkLst>
          <pc:docMk/>
          <pc:sldMk cId="2665611089" sldId="824"/>
        </pc:sldMkLst>
      </pc:sldChg>
      <pc:sldChg chg="add">
        <pc:chgData name="Delanoe Eric" userId="9e46447c-a6c3-4dd4-bb3f-15ee9f244017" providerId="ADAL" clId="{7F2ED287-D0D2-4A60-BD04-261D921D9F42}" dt="2025-12-09T17:29:07.998" v="0"/>
        <pc:sldMkLst>
          <pc:docMk/>
          <pc:sldMk cId="3076979789" sldId="830"/>
        </pc:sldMkLst>
      </pc:sldChg>
      <pc:sldChg chg="add ord">
        <pc:chgData name="Delanoe Eric" userId="9e46447c-a6c3-4dd4-bb3f-15ee9f244017" providerId="ADAL" clId="{7F2ED287-D0D2-4A60-BD04-261D921D9F42}" dt="2025-12-09T17:32:17.072" v="18"/>
        <pc:sldMkLst>
          <pc:docMk/>
          <pc:sldMk cId="1653024347" sldId="831"/>
        </pc:sldMkLst>
      </pc:sldChg>
      <pc:sldChg chg="add">
        <pc:chgData name="Delanoe Eric" userId="9e46447c-a6c3-4dd4-bb3f-15ee9f244017" providerId="ADAL" clId="{7F2ED287-D0D2-4A60-BD04-261D921D9F42}" dt="2025-12-09T17:38:30.143" v="27"/>
        <pc:sldMkLst>
          <pc:docMk/>
          <pc:sldMk cId="4117872977" sldId="845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1B221B-E77D-4034-B3CD-9F2D8B8C32C3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156F5-EDD1-4601-9818-EEF1F6D282B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05497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156F5-EDD1-4601-9818-EEF1F6D282BA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0083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Shape 59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226297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Calcaire + Silex avec 10 à 15 % de Silice</a:t>
            </a:r>
          </a:p>
          <a:p>
            <a:r>
              <a:rPr lang="fr-FR" dirty="0"/>
              <a:t>Tête de chat, tête de chien = 20/200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B4F2-2EB8-4AFB-A862-153A72F9BF57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6138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Aujourd’hui Charbon 4 % de la masse de Pierre.</a:t>
            </a:r>
          </a:p>
          <a:p>
            <a:r>
              <a:rPr lang="fr-FR" dirty="0"/>
              <a:t>NHL 2 3,5 ou 5 la différence se fait par le temps et la température de cuisson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36836-693C-4D00-93AD-18A5F1BAB6F8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839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4 % de combustible. Énergie charbon (98 % carbone) pas de soufre (Car </a:t>
            </a:r>
            <a:r>
              <a:rPr lang="fr-FR" dirty="0" err="1"/>
              <a:t>effluorescence</a:t>
            </a:r>
            <a:r>
              <a:rPr lang="fr-FR" dirty="0"/>
              <a:t> sinon)</a:t>
            </a:r>
          </a:p>
          <a:p>
            <a:r>
              <a:rPr lang="fr-FR" dirty="0"/>
              <a:t>Contient du silex qui s’est formé par </a:t>
            </a:r>
            <a:r>
              <a:rPr lang="fr-FR" dirty="0" err="1"/>
              <a:t>Neo</a:t>
            </a:r>
            <a:r>
              <a:rPr lang="fr-FR" dirty="0"/>
              <a:t> Genèse.</a:t>
            </a:r>
          </a:p>
          <a:p>
            <a:r>
              <a:rPr lang="fr-FR" dirty="0"/>
              <a:t>Le silex SiO2 à la cuisson, se transforme en C2S (2CAO + 1 SiO2) - Température de cuisson autour des 900 à 1000° - C2S = </a:t>
            </a:r>
            <a:r>
              <a:rPr lang="fr-FR" dirty="0" err="1"/>
              <a:t>Bélite</a:t>
            </a:r>
            <a:r>
              <a:rPr lang="fr-FR" dirty="0"/>
              <a:t> / C3S = </a:t>
            </a:r>
            <a:r>
              <a:rPr lang="fr-FR" dirty="0" err="1"/>
              <a:t>Lalite</a:t>
            </a:r>
            <a:endParaRPr lang="fr-FR" dirty="0"/>
          </a:p>
          <a:p>
            <a:endParaRPr lang="fr-FR" dirty="0"/>
          </a:p>
          <a:p>
            <a:r>
              <a:rPr lang="fr-FR" dirty="0"/>
              <a:t>La Chaux à 4 phases : 	Phase 1 la fausse prise entre 12 et 24 heures selon la température – Possibilité de rabattage. </a:t>
            </a:r>
          </a:p>
          <a:p>
            <a:r>
              <a:rPr lang="fr-FR" dirty="0"/>
              <a:t>		Phase 2 la prise. Entre 24 à 48 heures.</a:t>
            </a:r>
          </a:p>
          <a:p>
            <a:r>
              <a:rPr lang="fr-FR" dirty="0"/>
              <a:t>		Phase 3. Le durcissement entre 7 et 28 jours, période importante de 7 jours.</a:t>
            </a:r>
          </a:p>
          <a:p>
            <a:r>
              <a:rPr lang="fr-FR" dirty="0"/>
              <a:t>		Phase 4. Le séchage.</a:t>
            </a:r>
          </a:p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36B4F2-2EB8-4AFB-A862-153A72F9BF57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2331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0B36836-693C-4D00-93AD-18A5F1BAB6F8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705686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3D799D-5A27-41F7-899A-C329F344D5C1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35082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156F5-EDD1-4601-9818-EEF1F6D282BA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83703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E5156F5-EDD1-4601-9818-EEF1F6D282BA}" type="slidenum">
              <a:rPr lang="fr-FR" smtClean="0"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20313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52521EA-9494-42B9-8E47-C41CB38F3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9EF9691-C433-4642-BF6A-611233C0B2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D7E6F32-0B5F-4843-9341-BB7F721E56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FBABB3-9416-4243-9218-8F1EFC112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38BD633-E6F6-4F3F-A279-BA6396D3A3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63706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9A0A12-10F2-400F-9A48-5791F29AE2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5DE0092-0687-4B4B-BA44-FE6F670AAB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FDE1FB4-289F-4F7A-B18B-5F17CAD13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968CCDD-5A0E-4B6A-8885-D11555513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5BE9146-336A-45CC-9E8C-66EFDFE70E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91546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3249BA2-BBD8-4E9C-80C4-EA0BFD7D2D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4C5D8E6-AE60-48DE-9B56-A526C5AA8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DF66F7-7C1A-469A-B06A-3AC1CFF5D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49EB5DF-6B6C-4DB0-BE33-105621725A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8521075-E75C-41B8-B5AD-A06DD5010F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98008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569357" y="4491990"/>
            <a:ext cx="2183606" cy="1337310"/>
          </a:xfrm>
          <a:custGeom>
            <a:avLst/>
            <a:gdLst/>
            <a:ahLst/>
            <a:cxnLst/>
            <a:rect l="l" t="t" r="r" b="b"/>
            <a:pathLst>
              <a:path w="2911475" h="1981200">
                <a:moveTo>
                  <a:pt x="2911195" y="990600"/>
                </a:moveTo>
                <a:lnTo>
                  <a:pt x="929995" y="0"/>
                </a:lnTo>
                <a:lnTo>
                  <a:pt x="929995" y="630097"/>
                </a:lnTo>
                <a:lnTo>
                  <a:pt x="0" y="165100"/>
                </a:lnTo>
                <a:lnTo>
                  <a:pt x="0" y="1816100"/>
                </a:lnTo>
                <a:lnTo>
                  <a:pt x="929995" y="1351102"/>
                </a:lnTo>
                <a:lnTo>
                  <a:pt x="929995" y="1981200"/>
                </a:lnTo>
                <a:lnTo>
                  <a:pt x="2911195" y="990600"/>
                </a:lnTo>
                <a:close/>
              </a:path>
            </a:pathLst>
          </a:custGeom>
          <a:solidFill>
            <a:srgbClr val="002C4D">
              <a:alpha val="2999"/>
            </a:srgbClr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7" name="bg object 17"/>
          <p:cNvSpPr/>
          <p:nvPr/>
        </p:nvSpPr>
        <p:spPr>
          <a:xfrm>
            <a:off x="10972800" y="308610"/>
            <a:ext cx="876300" cy="805815"/>
          </a:xfrm>
          <a:custGeom>
            <a:avLst/>
            <a:gdLst/>
            <a:ahLst/>
            <a:cxnLst/>
            <a:rect l="l" t="t" r="r" b="b"/>
            <a:pathLst>
              <a:path w="1168400" h="1193800">
                <a:moveTo>
                  <a:pt x="1168400" y="0"/>
                </a:moveTo>
                <a:lnTo>
                  <a:pt x="0" y="596900"/>
                </a:lnTo>
                <a:lnTo>
                  <a:pt x="1168400" y="1193800"/>
                </a:lnTo>
                <a:lnTo>
                  <a:pt x="1168400" y="0"/>
                </a:lnTo>
                <a:close/>
              </a:path>
            </a:pathLst>
          </a:custGeom>
          <a:solidFill>
            <a:srgbClr val="002C4D">
              <a:alpha val="3999"/>
            </a:srgbClr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8" name="bg object 18"/>
          <p:cNvSpPr/>
          <p:nvPr/>
        </p:nvSpPr>
        <p:spPr>
          <a:xfrm>
            <a:off x="11315700" y="5023485"/>
            <a:ext cx="876300" cy="805815"/>
          </a:xfrm>
          <a:custGeom>
            <a:avLst/>
            <a:gdLst/>
            <a:ahLst/>
            <a:cxnLst/>
            <a:rect l="l" t="t" r="r" b="b"/>
            <a:pathLst>
              <a:path w="1168400" h="1193800">
                <a:moveTo>
                  <a:pt x="1168400" y="0"/>
                </a:moveTo>
                <a:lnTo>
                  <a:pt x="0" y="596900"/>
                </a:lnTo>
                <a:lnTo>
                  <a:pt x="1168400" y="1193800"/>
                </a:lnTo>
                <a:lnTo>
                  <a:pt x="1168400" y="0"/>
                </a:lnTo>
                <a:close/>
              </a:path>
            </a:pathLst>
          </a:custGeom>
          <a:solidFill>
            <a:srgbClr val="002C4D">
              <a:alpha val="3999"/>
            </a:srgbClr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19" name="bg object 19"/>
          <p:cNvSpPr/>
          <p:nvPr/>
        </p:nvSpPr>
        <p:spPr>
          <a:xfrm>
            <a:off x="225708" y="3888675"/>
            <a:ext cx="876300" cy="805815"/>
          </a:xfrm>
          <a:custGeom>
            <a:avLst/>
            <a:gdLst/>
            <a:ahLst/>
            <a:cxnLst/>
            <a:rect l="l" t="t" r="r" b="b"/>
            <a:pathLst>
              <a:path w="1168400" h="1193800">
                <a:moveTo>
                  <a:pt x="1168400" y="0"/>
                </a:moveTo>
                <a:lnTo>
                  <a:pt x="0" y="596900"/>
                </a:lnTo>
                <a:lnTo>
                  <a:pt x="1168400" y="1193800"/>
                </a:lnTo>
                <a:lnTo>
                  <a:pt x="1168400" y="0"/>
                </a:lnTo>
                <a:close/>
              </a:path>
            </a:pathLst>
          </a:custGeom>
          <a:solidFill>
            <a:srgbClr val="002C4D">
              <a:alpha val="2999"/>
            </a:srgbClr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0" name="bg object 20"/>
          <p:cNvSpPr/>
          <p:nvPr/>
        </p:nvSpPr>
        <p:spPr>
          <a:xfrm>
            <a:off x="7195819" y="0"/>
            <a:ext cx="3494246" cy="1618917"/>
          </a:xfrm>
          <a:custGeom>
            <a:avLst/>
            <a:gdLst/>
            <a:ahLst/>
            <a:cxnLst/>
            <a:rect l="l" t="t" r="r" b="b"/>
            <a:pathLst>
              <a:path w="4658994" h="2398395">
                <a:moveTo>
                  <a:pt x="4658740" y="0"/>
                </a:moveTo>
                <a:lnTo>
                  <a:pt x="137540" y="0"/>
                </a:lnTo>
                <a:lnTo>
                  <a:pt x="0" y="68770"/>
                </a:lnTo>
                <a:lnTo>
                  <a:pt x="4658740" y="2398140"/>
                </a:lnTo>
                <a:lnTo>
                  <a:pt x="4658740" y="0"/>
                </a:lnTo>
                <a:close/>
              </a:path>
            </a:pathLst>
          </a:custGeom>
          <a:solidFill>
            <a:srgbClr val="002C4D">
              <a:alpha val="2000"/>
            </a:srgbClr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1" name="bg object 21"/>
          <p:cNvSpPr/>
          <p:nvPr/>
        </p:nvSpPr>
        <p:spPr>
          <a:xfrm>
            <a:off x="9803931" y="718053"/>
            <a:ext cx="2060734" cy="1854660"/>
          </a:xfrm>
          <a:custGeom>
            <a:avLst/>
            <a:gdLst/>
            <a:ahLst/>
            <a:cxnLst/>
            <a:rect l="l" t="t" r="r" b="b"/>
            <a:pathLst>
              <a:path w="2747644" h="2747645">
                <a:moveTo>
                  <a:pt x="0" y="0"/>
                </a:moveTo>
                <a:lnTo>
                  <a:pt x="0" y="2747467"/>
                </a:lnTo>
                <a:lnTo>
                  <a:pt x="2747467" y="1373733"/>
                </a:lnTo>
                <a:lnTo>
                  <a:pt x="0" y="0"/>
                </a:lnTo>
                <a:close/>
              </a:path>
            </a:pathLst>
          </a:custGeom>
          <a:solidFill>
            <a:srgbClr val="002C4D">
              <a:alpha val="3999"/>
            </a:srgbClr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2" name="bg object 22"/>
          <p:cNvSpPr/>
          <p:nvPr/>
        </p:nvSpPr>
        <p:spPr>
          <a:xfrm>
            <a:off x="0" y="5982688"/>
            <a:ext cx="12192000" cy="875681"/>
          </a:xfrm>
          <a:custGeom>
            <a:avLst/>
            <a:gdLst/>
            <a:ahLst/>
            <a:cxnLst/>
            <a:rect l="l" t="t" r="r" b="b"/>
            <a:pathLst>
              <a:path w="16256000" h="1297304">
                <a:moveTo>
                  <a:pt x="0" y="1296758"/>
                </a:moveTo>
                <a:lnTo>
                  <a:pt x="16256000" y="1296758"/>
                </a:lnTo>
                <a:lnTo>
                  <a:pt x="16256000" y="0"/>
                </a:lnTo>
                <a:lnTo>
                  <a:pt x="0" y="0"/>
                </a:lnTo>
                <a:lnTo>
                  <a:pt x="0" y="1296758"/>
                </a:lnTo>
                <a:close/>
              </a:path>
            </a:pathLst>
          </a:custGeom>
          <a:solidFill>
            <a:srgbClr val="002C4D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sp>
        <p:nvSpPr>
          <p:cNvPr id="23" name="bg object 23"/>
          <p:cNvSpPr/>
          <p:nvPr/>
        </p:nvSpPr>
        <p:spPr>
          <a:xfrm>
            <a:off x="1223505" y="6303548"/>
            <a:ext cx="1275398" cy="205311"/>
          </a:xfrm>
          <a:custGeom>
            <a:avLst/>
            <a:gdLst/>
            <a:ahLst/>
            <a:cxnLst/>
            <a:rect l="l" t="t" r="r" b="b"/>
            <a:pathLst>
              <a:path w="1700529" h="304165">
                <a:moveTo>
                  <a:pt x="182143" y="38"/>
                </a:moveTo>
                <a:lnTo>
                  <a:pt x="121424" y="38"/>
                </a:lnTo>
                <a:lnTo>
                  <a:pt x="121424" y="151815"/>
                </a:lnTo>
                <a:lnTo>
                  <a:pt x="60718" y="38"/>
                </a:lnTo>
                <a:lnTo>
                  <a:pt x="0" y="38"/>
                </a:lnTo>
                <a:lnTo>
                  <a:pt x="0" y="303618"/>
                </a:lnTo>
                <a:lnTo>
                  <a:pt x="60718" y="303618"/>
                </a:lnTo>
                <a:lnTo>
                  <a:pt x="60718" y="151828"/>
                </a:lnTo>
                <a:lnTo>
                  <a:pt x="121424" y="303618"/>
                </a:lnTo>
                <a:lnTo>
                  <a:pt x="182143" y="303618"/>
                </a:lnTo>
                <a:lnTo>
                  <a:pt x="182143" y="38"/>
                </a:lnTo>
                <a:close/>
              </a:path>
              <a:path w="1700529" h="304165">
                <a:moveTo>
                  <a:pt x="394665" y="25"/>
                </a:moveTo>
                <a:lnTo>
                  <a:pt x="212509" y="25"/>
                </a:lnTo>
                <a:lnTo>
                  <a:pt x="212509" y="60985"/>
                </a:lnTo>
                <a:lnTo>
                  <a:pt x="273227" y="60985"/>
                </a:lnTo>
                <a:lnTo>
                  <a:pt x="273227" y="303555"/>
                </a:lnTo>
                <a:lnTo>
                  <a:pt x="333946" y="303555"/>
                </a:lnTo>
                <a:lnTo>
                  <a:pt x="333946" y="60985"/>
                </a:lnTo>
                <a:lnTo>
                  <a:pt x="394665" y="60985"/>
                </a:lnTo>
                <a:lnTo>
                  <a:pt x="394665" y="25"/>
                </a:lnTo>
                <a:close/>
              </a:path>
              <a:path w="1700529" h="304165">
                <a:moveTo>
                  <a:pt x="470573" y="151815"/>
                </a:moveTo>
                <a:lnTo>
                  <a:pt x="394677" y="151815"/>
                </a:lnTo>
                <a:lnTo>
                  <a:pt x="394677" y="212521"/>
                </a:lnTo>
                <a:lnTo>
                  <a:pt x="470573" y="212521"/>
                </a:lnTo>
                <a:lnTo>
                  <a:pt x="470573" y="151815"/>
                </a:lnTo>
                <a:close/>
              </a:path>
              <a:path w="1700529" h="304165">
                <a:moveTo>
                  <a:pt x="713435" y="0"/>
                </a:moveTo>
                <a:lnTo>
                  <a:pt x="652716" y="0"/>
                </a:lnTo>
                <a:lnTo>
                  <a:pt x="652716" y="60718"/>
                </a:lnTo>
                <a:lnTo>
                  <a:pt x="652716" y="151777"/>
                </a:lnTo>
                <a:lnTo>
                  <a:pt x="591997" y="151777"/>
                </a:lnTo>
                <a:lnTo>
                  <a:pt x="591997" y="60718"/>
                </a:lnTo>
                <a:lnTo>
                  <a:pt x="652716" y="60718"/>
                </a:lnTo>
                <a:lnTo>
                  <a:pt x="652716" y="0"/>
                </a:lnTo>
                <a:lnTo>
                  <a:pt x="561644" y="0"/>
                </a:lnTo>
                <a:lnTo>
                  <a:pt x="531279" y="30353"/>
                </a:lnTo>
                <a:lnTo>
                  <a:pt x="531279" y="303580"/>
                </a:lnTo>
                <a:lnTo>
                  <a:pt x="591997" y="303580"/>
                </a:lnTo>
                <a:lnTo>
                  <a:pt x="591997" y="212521"/>
                </a:lnTo>
                <a:lnTo>
                  <a:pt x="652716" y="212521"/>
                </a:lnTo>
                <a:lnTo>
                  <a:pt x="652716" y="303580"/>
                </a:lnTo>
                <a:lnTo>
                  <a:pt x="713435" y="303580"/>
                </a:lnTo>
                <a:lnTo>
                  <a:pt x="713435" y="212521"/>
                </a:lnTo>
                <a:lnTo>
                  <a:pt x="713435" y="151777"/>
                </a:lnTo>
                <a:lnTo>
                  <a:pt x="713435" y="60718"/>
                </a:lnTo>
                <a:lnTo>
                  <a:pt x="713435" y="0"/>
                </a:lnTo>
                <a:close/>
              </a:path>
              <a:path w="1700529" h="304165">
                <a:moveTo>
                  <a:pt x="941108" y="30365"/>
                </a:moveTo>
                <a:lnTo>
                  <a:pt x="910755" y="0"/>
                </a:lnTo>
                <a:lnTo>
                  <a:pt x="789330" y="0"/>
                </a:lnTo>
                <a:lnTo>
                  <a:pt x="758964" y="30365"/>
                </a:lnTo>
                <a:lnTo>
                  <a:pt x="758964" y="121437"/>
                </a:lnTo>
                <a:lnTo>
                  <a:pt x="880389" y="212521"/>
                </a:lnTo>
                <a:lnTo>
                  <a:pt x="880389" y="242874"/>
                </a:lnTo>
                <a:lnTo>
                  <a:pt x="819670" y="242874"/>
                </a:lnTo>
                <a:lnTo>
                  <a:pt x="819670" y="212521"/>
                </a:lnTo>
                <a:lnTo>
                  <a:pt x="758964" y="212521"/>
                </a:lnTo>
                <a:lnTo>
                  <a:pt x="758964" y="273227"/>
                </a:lnTo>
                <a:lnTo>
                  <a:pt x="789330" y="303580"/>
                </a:lnTo>
                <a:lnTo>
                  <a:pt x="910755" y="303580"/>
                </a:lnTo>
                <a:lnTo>
                  <a:pt x="941108" y="273227"/>
                </a:lnTo>
                <a:lnTo>
                  <a:pt x="941108" y="182156"/>
                </a:lnTo>
                <a:lnTo>
                  <a:pt x="819683" y="91084"/>
                </a:lnTo>
                <a:lnTo>
                  <a:pt x="819683" y="60718"/>
                </a:lnTo>
                <a:lnTo>
                  <a:pt x="880389" y="60718"/>
                </a:lnTo>
                <a:lnTo>
                  <a:pt x="880389" y="91084"/>
                </a:lnTo>
                <a:lnTo>
                  <a:pt x="941108" y="91084"/>
                </a:lnTo>
                <a:lnTo>
                  <a:pt x="941108" y="30365"/>
                </a:lnTo>
                <a:close/>
              </a:path>
              <a:path w="1700529" h="304165">
                <a:moveTo>
                  <a:pt x="1153629" y="12"/>
                </a:moveTo>
                <a:lnTo>
                  <a:pt x="971486" y="12"/>
                </a:lnTo>
                <a:lnTo>
                  <a:pt x="971486" y="60972"/>
                </a:lnTo>
                <a:lnTo>
                  <a:pt x="1032179" y="60972"/>
                </a:lnTo>
                <a:lnTo>
                  <a:pt x="1032179" y="303542"/>
                </a:lnTo>
                <a:lnTo>
                  <a:pt x="1092911" y="303542"/>
                </a:lnTo>
                <a:lnTo>
                  <a:pt x="1092911" y="60972"/>
                </a:lnTo>
                <a:lnTo>
                  <a:pt x="1153629" y="60972"/>
                </a:lnTo>
                <a:lnTo>
                  <a:pt x="1153629" y="12"/>
                </a:lnTo>
                <a:close/>
              </a:path>
              <a:path w="1700529" h="304165">
                <a:moveTo>
                  <a:pt x="1244714" y="0"/>
                </a:moveTo>
                <a:lnTo>
                  <a:pt x="1183982" y="0"/>
                </a:lnTo>
                <a:lnTo>
                  <a:pt x="1183982" y="303580"/>
                </a:lnTo>
                <a:lnTo>
                  <a:pt x="1244714" y="303580"/>
                </a:lnTo>
                <a:lnTo>
                  <a:pt x="1244714" y="0"/>
                </a:lnTo>
                <a:close/>
              </a:path>
              <a:path w="1700529" h="304165">
                <a:moveTo>
                  <a:pt x="1472399" y="12"/>
                </a:moveTo>
                <a:lnTo>
                  <a:pt x="1290243" y="12"/>
                </a:lnTo>
                <a:lnTo>
                  <a:pt x="1290243" y="273240"/>
                </a:lnTo>
                <a:lnTo>
                  <a:pt x="1320609" y="303593"/>
                </a:lnTo>
                <a:lnTo>
                  <a:pt x="1472399" y="303593"/>
                </a:lnTo>
                <a:lnTo>
                  <a:pt x="1472399" y="242887"/>
                </a:lnTo>
                <a:lnTo>
                  <a:pt x="1350962" y="242887"/>
                </a:lnTo>
                <a:lnTo>
                  <a:pt x="1350962" y="182156"/>
                </a:lnTo>
                <a:lnTo>
                  <a:pt x="1442034" y="182156"/>
                </a:lnTo>
                <a:lnTo>
                  <a:pt x="1442034" y="121450"/>
                </a:lnTo>
                <a:lnTo>
                  <a:pt x="1350962" y="121450"/>
                </a:lnTo>
                <a:lnTo>
                  <a:pt x="1350962" y="60718"/>
                </a:lnTo>
                <a:lnTo>
                  <a:pt x="1472399" y="60718"/>
                </a:lnTo>
                <a:lnTo>
                  <a:pt x="1472399" y="12"/>
                </a:lnTo>
                <a:close/>
              </a:path>
              <a:path w="1700529" h="304165">
                <a:moveTo>
                  <a:pt x="1700085" y="30353"/>
                </a:moveTo>
                <a:lnTo>
                  <a:pt x="1669732" y="0"/>
                </a:lnTo>
                <a:lnTo>
                  <a:pt x="1639366" y="0"/>
                </a:lnTo>
                <a:lnTo>
                  <a:pt x="1639366" y="60718"/>
                </a:lnTo>
                <a:lnTo>
                  <a:pt x="1639366" y="121437"/>
                </a:lnTo>
                <a:lnTo>
                  <a:pt x="1578673" y="121437"/>
                </a:lnTo>
                <a:lnTo>
                  <a:pt x="1578673" y="60718"/>
                </a:lnTo>
                <a:lnTo>
                  <a:pt x="1639366" y="60718"/>
                </a:lnTo>
                <a:lnTo>
                  <a:pt x="1639366" y="0"/>
                </a:lnTo>
                <a:lnTo>
                  <a:pt x="1517954" y="0"/>
                </a:lnTo>
                <a:lnTo>
                  <a:pt x="1517954" y="303580"/>
                </a:lnTo>
                <a:lnTo>
                  <a:pt x="1578673" y="303580"/>
                </a:lnTo>
                <a:lnTo>
                  <a:pt x="1578673" y="182143"/>
                </a:lnTo>
                <a:lnTo>
                  <a:pt x="1609013" y="182143"/>
                </a:lnTo>
                <a:lnTo>
                  <a:pt x="1639366" y="303580"/>
                </a:lnTo>
                <a:lnTo>
                  <a:pt x="1700085" y="303580"/>
                </a:lnTo>
                <a:lnTo>
                  <a:pt x="1669732" y="182143"/>
                </a:lnTo>
                <a:lnTo>
                  <a:pt x="1700085" y="151777"/>
                </a:lnTo>
                <a:lnTo>
                  <a:pt x="1700085" y="121437"/>
                </a:lnTo>
                <a:lnTo>
                  <a:pt x="1700085" y="60718"/>
                </a:lnTo>
                <a:lnTo>
                  <a:pt x="1700085" y="3035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215"/>
          </a:p>
        </p:txBody>
      </p:sp>
      <p:pic>
        <p:nvPicPr>
          <p:cNvPr id="24" name="bg object 2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2900" y="6244275"/>
            <a:ext cx="1821680" cy="369372"/>
          </a:xfrm>
          <a:prstGeom prst="rect">
            <a:avLst/>
          </a:prstGeom>
        </p:spPr>
      </p:pic>
      <p:pic>
        <p:nvPicPr>
          <p:cNvPr id="25" name="bg object 2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98996" y="6303548"/>
            <a:ext cx="81059" cy="12362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>
          <a:xfrm>
            <a:off x="10080988" y="6499385"/>
            <a:ext cx="2017059" cy="184666"/>
          </a:xfrm>
        </p:spPr>
        <p:txBody>
          <a:bodyPr lIns="0" tIns="0" rIns="0" bIns="0"/>
          <a:lstStyle>
            <a:lvl1pPr algn="r">
              <a:defRPr sz="1200" b="0" i="0">
                <a:solidFill>
                  <a:srgbClr val="D3B27B"/>
                </a:solidFill>
                <a:latin typeface="Exo 2 Semi Bold" panose="00000700000000000000" pitchFamily="2" charset="0"/>
                <a:cs typeface="Exo 2 Semi Bold" panose="00000700000000000000" pitchFamily="2" charset="0"/>
              </a:defRPr>
            </a:lvl1pPr>
          </a:lstStyle>
          <a:p>
            <a:pPr marL="99441">
              <a:spcBef>
                <a:spcPts val="64"/>
              </a:spcBef>
            </a:pPr>
            <a:fld id="{302DC704-4C42-487D-A7E4-12972A8BDB56}" type="slidenum">
              <a:rPr lang="fr-FR" smtClean="0"/>
              <a:pPr marL="99441">
                <a:spcBef>
                  <a:spcPts val="64"/>
                </a:spcBef>
              </a:pPr>
              <a:t>‹N°›</a:t>
            </a:fld>
            <a:endParaRPr lang="fr-FR" spc="-34" dirty="0"/>
          </a:p>
        </p:txBody>
      </p:sp>
    </p:spTree>
    <p:extLst>
      <p:ext uri="{BB962C8B-B14F-4D97-AF65-F5344CB8AC3E}">
        <p14:creationId xmlns:p14="http://schemas.microsoft.com/office/powerpoint/2010/main" val="19116198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4EDEF-7174-6C4A-9474-0C667E5B6017}" type="slidenum">
              <a:rPr lang="fr-FR" smtClean="0"/>
              <a:t>‹N°›</a:t>
            </a:fld>
            <a:endParaRPr lang="fr-FR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CA67F0-8498-469D-88AF-286C5278C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62" b="18217"/>
          <a:stretch/>
        </p:blipFill>
        <p:spPr>
          <a:xfrm>
            <a:off x="8291662" y="5764296"/>
            <a:ext cx="3864204" cy="658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0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C4A85-3E5F-4213-8A5D-08637C0A55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40DEE51-2A37-48BA-A4E9-E38C7CAE2C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22D2ED9-DFAD-42A9-AD7E-14A7E6A6E6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6BF865E-8AE0-4C79-B8C4-F7F640518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D85D494-EDEB-43D9-A2C8-85015644A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20179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C1BFBB-F428-49F6-9225-D9ED19B15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BCEF1C4-7CA3-4277-83FC-78992014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47D49E-36A2-4C1E-BE4F-D7A32770E2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E40AEF-A942-4EEA-B01A-B4B163DF4E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601485-C4B8-43C2-B664-89CC5D82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13764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7F5A0B-2914-41DF-AD60-E1359BADD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E892FA2-307A-4C3B-BA68-A260D5A9EB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A067FA8-1C80-478A-8FBA-96E2509A9B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B15800A-0786-46E9-9118-9BF95F8BA6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726C047-8374-4635-9F62-B5340B7CF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1DFC97-5730-4608-A83B-3569F6DB1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36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CE457F2-399E-49A0-A96B-7359F68F69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1703D649-8875-4316-8D12-FE55BF9DB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7C47E9E-916C-4E90-8B4E-F6B58A6488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4A39CC79-5FF1-47B6-ADC2-5E4D0203E4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09ECC2D1-2CFA-42AE-9578-41CF1DC3B4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C9D3276E-4232-42DC-A9F6-177B8FDC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DC1BB160-9FCB-436D-AAF6-D5BEDA872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75B397D-B9F7-41D5-851F-388674A56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27137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AE70A68-C561-4338-98A8-7C99C79528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FC46AC-AE11-4CBC-8DC7-F97F19C31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3C554AA-DB06-4B31-8EF3-38552EFB8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A66C837-884E-4944-A290-A265826E3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3348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3CD3CB1-05C7-4882-9E0B-FA2EC19EF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135D99D6-B9D3-40F5-B9A0-E089BDC8C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B529A77-4D3E-430B-AE10-CB42EBD139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63781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26085F-4370-4F39-8958-636742E3F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B30A19B-038E-4C9A-AEBB-8C84628C65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AF1FCE4-B07E-47AC-AC5B-702B076F68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7D9B9B1-D842-4B04-88CD-78EEC9244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226E147-2823-4D34-874C-014AF3400D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6F6472-849E-4EAA-B880-55EB5E546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7109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7212CC-60DF-43DA-9AAD-586E7B82F2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FCDD94F3-90A2-4199-AFB0-F42A5C8168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D7804F0-F5A3-4A11-A992-253D76162A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8BA8FC6-4FE1-4516-B8F6-C4608DE845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6F089CA-6F60-48A6-BD75-56BF9508B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FDEB5EB-9D3C-408D-946A-CF02F00391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690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FEC3F88-2F9C-46D0-879D-40A19543B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7A7AC94-9BF2-4EFF-BD88-0D4D23158C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6C8FBA-7748-4F78-AA10-3B2436F495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B0C52-D880-4158-B69C-8CE1AFE42FEF}" type="datetimeFigureOut">
              <a:rPr lang="fr-FR" smtClean="0"/>
              <a:t>09/12/2025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E922966-5E9F-445F-9FB1-408C3206A7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1ACBCF2-D8AA-4EA1-88A6-F1DF91F984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2DC704-4C42-487D-A7E4-12972A8BDB5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901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jpg"/><Relationship Id="rId4" Type="http://schemas.openxmlformats.org/officeDocument/2006/relationships/image" Target="../media/image3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3.png"/><Relationship Id="rId5" Type="http://schemas.openxmlformats.org/officeDocument/2006/relationships/image" Target="../media/image48.png"/><Relationship Id="rId10" Type="http://schemas.openxmlformats.org/officeDocument/2006/relationships/image" Target="../media/image52.png"/><Relationship Id="rId4" Type="http://schemas.openxmlformats.org/officeDocument/2006/relationships/image" Target="../media/image47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5.png"/><Relationship Id="rId7" Type="http://schemas.openxmlformats.org/officeDocument/2006/relationships/image" Target="../media/image58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43.png"/><Relationship Id="rId10" Type="http://schemas.openxmlformats.org/officeDocument/2006/relationships/image" Target="../media/image61.png"/><Relationship Id="rId4" Type="http://schemas.openxmlformats.org/officeDocument/2006/relationships/image" Target="../media/image56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emf"/><Relationship Id="rId3" Type="http://schemas.openxmlformats.org/officeDocument/2006/relationships/image" Target="../media/image62.jpe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emf"/><Relationship Id="rId5" Type="http://schemas.openxmlformats.org/officeDocument/2006/relationships/image" Target="../media/image64.jpeg"/><Relationship Id="rId4" Type="http://schemas.openxmlformats.org/officeDocument/2006/relationships/image" Target="../media/image63.png"/><Relationship Id="rId9" Type="http://schemas.openxmlformats.org/officeDocument/2006/relationships/image" Target="../media/image68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hyperlink" Target="mailto:e.delanoe@saint-astier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11" Type="http://schemas.openxmlformats.org/officeDocument/2006/relationships/image" Target="../media/image16.jpeg"/><Relationship Id="rId5" Type="http://schemas.openxmlformats.org/officeDocument/2006/relationships/image" Target="../media/image10.jpeg"/><Relationship Id="rId10" Type="http://schemas.openxmlformats.org/officeDocument/2006/relationships/image" Target="../media/image15.png"/><Relationship Id="rId4" Type="http://schemas.openxmlformats.org/officeDocument/2006/relationships/image" Target="../media/image9.jpeg"/><Relationship Id="rId9" Type="http://schemas.openxmlformats.org/officeDocument/2006/relationships/image" Target="../media/image1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7368ABD-8800-4909-BC37-9FBEB97E83F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2030" r="83260" b="29008"/>
          <a:stretch/>
        </p:blipFill>
        <p:spPr>
          <a:xfrm rot="10800000">
            <a:off x="0" y="195859"/>
            <a:ext cx="3499967" cy="6466277"/>
          </a:xfrm>
          <a:prstGeom prst="rect">
            <a:avLst/>
          </a:prstGeom>
        </p:spPr>
      </p:pic>
      <p:grpSp>
        <p:nvGrpSpPr>
          <p:cNvPr id="4" name="Groupe 3">
            <a:extLst>
              <a:ext uri="{FF2B5EF4-FFF2-40B4-BE49-F238E27FC236}">
                <a16:creationId xmlns:a16="http://schemas.microsoft.com/office/drawing/2014/main" id="{F52594B5-AB42-4B7B-BD7B-DAC6ED450E85}"/>
              </a:ext>
            </a:extLst>
          </p:cNvPr>
          <p:cNvGrpSpPr/>
          <p:nvPr/>
        </p:nvGrpSpPr>
        <p:grpSpPr>
          <a:xfrm flipV="1">
            <a:off x="4699107" y="4313529"/>
            <a:ext cx="3399100" cy="45719"/>
            <a:chOff x="4124446" y="4610581"/>
            <a:chExt cx="7592991" cy="457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376F2A35-51B1-437B-842A-2D714776CAFC}"/>
                </a:ext>
              </a:extLst>
            </p:cNvPr>
            <p:cNvSpPr/>
            <p:nvPr/>
          </p:nvSpPr>
          <p:spPr>
            <a:xfrm>
              <a:off x="4124446" y="4610582"/>
              <a:ext cx="2530997" cy="4571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F3E6407-24F0-4FAF-94DB-7F95B58FC625}"/>
                </a:ext>
              </a:extLst>
            </p:cNvPr>
            <p:cNvSpPr/>
            <p:nvPr/>
          </p:nvSpPr>
          <p:spPr>
            <a:xfrm>
              <a:off x="6655443" y="4610582"/>
              <a:ext cx="2530997" cy="457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9A27A76-A715-451C-A477-DF9B823D6712}"/>
                </a:ext>
              </a:extLst>
            </p:cNvPr>
            <p:cNvSpPr/>
            <p:nvPr/>
          </p:nvSpPr>
          <p:spPr>
            <a:xfrm>
              <a:off x="9186440" y="4610581"/>
              <a:ext cx="2530997" cy="45719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EACE74BE-2529-433E-9C1D-1100F494DFBB}"/>
              </a:ext>
            </a:extLst>
          </p:cNvPr>
          <p:cNvSpPr txBox="1"/>
          <p:nvPr/>
        </p:nvSpPr>
        <p:spPr>
          <a:xfrm>
            <a:off x="4699106" y="4581287"/>
            <a:ext cx="3399100" cy="4117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1600" dirty="0">
                <a:solidFill>
                  <a:schemeClr val="bg1"/>
                </a:solidFill>
                <a:latin typeface="Charlevoix Pro" panose="00000500000000000000" pitchFamily="50" charset="0"/>
              </a:rPr>
              <a:t>Depuis 1912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5C0D94A-0F7B-A15F-14CF-5FA10C2137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0381" y="195859"/>
            <a:ext cx="1412416" cy="141241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AE9B257C-E949-00DA-56DB-D63DC7EE2A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35055" y="144485"/>
            <a:ext cx="5727204" cy="339243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24F3A69F-B5B4-42D9-BFC9-73283BC02CC9}"/>
              </a:ext>
            </a:extLst>
          </p:cNvPr>
          <p:cNvSpPr txBox="1"/>
          <p:nvPr/>
        </p:nvSpPr>
        <p:spPr>
          <a:xfrm>
            <a:off x="2834708" y="3162997"/>
            <a:ext cx="7834965" cy="95333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000" b="1" dirty="0">
                <a:solidFill>
                  <a:srgbClr val="D3B27B"/>
                </a:solidFill>
                <a:latin typeface="Charlevoix Pro"/>
              </a:rPr>
              <a:t>DERNIÈRE ENTREPRISE FAMILIALE, FRANÇAISE ET INDÉPENDANTE DEPUIS PLUS D’UN SIÈCLE.</a:t>
            </a:r>
          </a:p>
        </p:txBody>
      </p:sp>
    </p:spTree>
    <p:extLst>
      <p:ext uri="{BB962C8B-B14F-4D97-AF65-F5344CB8AC3E}">
        <p14:creationId xmlns:p14="http://schemas.microsoft.com/office/powerpoint/2010/main" val="1438032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A03F3000-4984-5162-6EA3-4737E895A518}"/>
              </a:ext>
            </a:extLst>
          </p:cNvPr>
          <p:cNvSpPr txBox="1"/>
          <p:nvPr/>
        </p:nvSpPr>
        <p:spPr>
          <a:xfrm>
            <a:off x="1906524" y="6505201"/>
            <a:ext cx="101887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Rencontre CD2E – M. CADOT et B. SALESSES – 10/01/2023 – Saint-Astier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45962F8-5FF6-9C26-44C9-BC571B5D926D}"/>
              </a:ext>
            </a:extLst>
          </p:cNvPr>
          <p:cNvSpPr txBox="1"/>
          <p:nvPr/>
        </p:nvSpPr>
        <p:spPr>
          <a:xfrm>
            <a:off x="0" y="6564014"/>
            <a:ext cx="120985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rPr>
              <a:t>Rencontre CD2E – M. CADOT et B. SALESSES – 10/01/2023 – Saint-Astier</a:t>
            </a:r>
          </a:p>
        </p:txBody>
      </p: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B910B25F-74FE-E8FC-4075-3E2CADCC2B69}"/>
              </a:ext>
            </a:extLst>
          </p:cNvPr>
          <p:cNvGrpSpPr/>
          <p:nvPr/>
        </p:nvGrpSpPr>
        <p:grpSpPr>
          <a:xfrm>
            <a:off x="-184780" y="5898773"/>
            <a:ext cx="12376780" cy="980916"/>
            <a:chOff x="-184780" y="5898773"/>
            <a:chExt cx="12376780" cy="980916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94F85776-9F93-07C4-C2BE-C7F1AB469F28}"/>
                </a:ext>
              </a:extLst>
            </p:cNvPr>
            <p:cNvSpPr/>
            <p:nvPr/>
          </p:nvSpPr>
          <p:spPr>
            <a:xfrm>
              <a:off x="0" y="5929253"/>
              <a:ext cx="12192000" cy="950436"/>
            </a:xfrm>
            <a:prstGeom prst="rect">
              <a:avLst/>
            </a:prstGeom>
            <a:solidFill>
              <a:srgbClr val="002C4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Image 28">
              <a:extLst>
                <a:ext uri="{FF2B5EF4-FFF2-40B4-BE49-F238E27FC236}">
                  <a16:creationId xmlns:a16="http://schemas.microsoft.com/office/drawing/2014/main" id="{A0C058BF-E708-CE7B-453D-2D0701E2FD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811" b="14702"/>
            <a:stretch/>
          </p:blipFill>
          <p:spPr>
            <a:xfrm>
              <a:off x="-184780" y="5898773"/>
              <a:ext cx="3674894" cy="950436"/>
            </a:xfrm>
            <a:prstGeom prst="rect">
              <a:avLst/>
            </a:prstGeom>
          </p:spPr>
        </p:pic>
      </p:grpSp>
      <p:pic>
        <p:nvPicPr>
          <p:cNvPr id="41" name="Image 40">
            <a:extLst>
              <a:ext uri="{FF2B5EF4-FFF2-40B4-BE49-F238E27FC236}">
                <a16:creationId xmlns:a16="http://schemas.microsoft.com/office/drawing/2014/main" id="{029925A7-0385-43F9-7B0E-F570D9FAB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20" t="50503"/>
          <a:stretch/>
        </p:blipFill>
        <p:spPr>
          <a:xfrm>
            <a:off x="0" y="0"/>
            <a:ext cx="1415760" cy="114667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990E1CE8-9254-4DAF-9F1F-FE33383DEA5B}"/>
              </a:ext>
            </a:extLst>
          </p:cNvPr>
          <p:cNvSpPr txBox="1"/>
          <p:nvPr/>
        </p:nvSpPr>
        <p:spPr>
          <a:xfrm>
            <a:off x="1215356" y="189638"/>
            <a:ext cx="885550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Exo 2" panose="00000500000000000000" pitchFamily="2" charset="0"/>
                <a:ea typeface="+mn-ea"/>
                <a:cs typeface="+mn-cs"/>
              </a:rPr>
              <a:t>Fonctionnement de la paroi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917E1803-305B-305E-B127-9FAED8148C14}"/>
              </a:ext>
            </a:extLst>
          </p:cNvPr>
          <p:cNvSpPr txBox="1"/>
          <p:nvPr/>
        </p:nvSpPr>
        <p:spPr>
          <a:xfrm>
            <a:off x="1215356" y="595915"/>
            <a:ext cx="104805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CDB080"/>
                </a:solidFill>
                <a:effectLst/>
                <a:uLnTx/>
                <a:uFillTx/>
                <a:latin typeface="Exo 2" panose="00000500000000000000" pitchFamily="2" charset="0"/>
                <a:ea typeface="+mn-ea"/>
                <a:cs typeface="+mn-cs"/>
              </a:rPr>
              <a:t>Comportement du bâti ancien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1D4F1BDB-CDC9-66B7-C2FD-AAD6B4C940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76" b="54632"/>
          <a:stretch/>
        </p:blipFill>
        <p:spPr>
          <a:xfrm>
            <a:off x="298182" y="1333747"/>
            <a:ext cx="605640" cy="492902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607584E1-9CE3-108C-B84F-6E0C5B495310}"/>
              </a:ext>
            </a:extLst>
          </p:cNvPr>
          <p:cNvSpPr txBox="1"/>
          <p:nvPr/>
        </p:nvSpPr>
        <p:spPr>
          <a:xfrm>
            <a:off x="939764" y="1393335"/>
            <a:ext cx="51776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1E496B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Gestion de l’eau dans la paroi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1203914D-D25D-20AB-BBA1-944AA92C1F1F}"/>
              </a:ext>
            </a:extLst>
          </p:cNvPr>
          <p:cNvSpPr txBox="1"/>
          <p:nvPr/>
        </p:nvSpPr>
        <p:spPr>
          <a:xfrm>
            <a:off x="289186" y="1867489"/>
            <a:ext cx="74753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Laisser la vapeur d’eau circuler + éviter la formation de point de rosée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803BC165-A940-B7E6-8862-8A522F74A52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7103" b="9258"/>
          <a:stretch/>
        </p:blipFill>
        <p:spPr>
          <a:xfrm>
            <a:off x="4522455" y="2355366"/>
            <a:ext cx="3533901" cy="3209504"/>
          </a:xfrm>
          <a:prstGeom prst="rect">
            <a:avLst/>
          </a:prstGeom>
        </p:spPr>
      </p:pic>
      <p:sp>
        <p:nvSpPr>
          <p:cNvPr id="24" name="ZoneTexte 23">
            <a:extLst>
              <a:ext uri="{FF2B5EF4-FFF2-40B4-BE49-F238E27FC236}">
                <a16:creationId xmlns:a16="http://schemas.microsoft.com/office/drawing/2014/main" id="{E6A80A83-55B7-BC9A-ABFF-A014A2D8939F}"/>
              </a:ext>
            </a:extLst>
          </p:cNvPr>
          <p:cNvSpPr txBox="1"/>
          <p:nvPr/>
        </p:nvSpPr>
        <p:spPr>
          <a:xfrm>
            <a:off x="298182" y="2839296"/>
            <a:ext cx="418666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 éviter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lors d’une rénovation :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Enduit extérieur ciment ou hydrofugé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Imperméabilisation des pieds de murs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Utilisation de film polyane et de pare-vapeur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Utilisation d’isolant </a:t>
            </a:r>
            <a:r>
              <a:rPr kumimoji="0" lang="fr-FR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pétrosourcé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43CBA4E1-1F73-66CE-90B4-486E778450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667"/>
          <a:stretch/>
        </p:blipFill>
        <p:spPr>
          <a:xfrm>
            <a:off x="7921896" y="2342561"/>
            <a:ext cx="4270104" cy="350327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id="{C0939D2C-653C-8BE3-E7CA-E03C4B208B93}"/>
              </a:ext>
            </a:extLst>
          </p:cNvPr>
          <p:cNvSpPr txBox="1"/>
          <p:nvPr/>
        </p:nvSpPr>
        <p:spPr>
          <a:xfrm>
            <a:off x="6977596" y="5562396"/>
            <a:ext cx="166894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[</a:t>
            </a:r>
            <a:r>
              <a:rPr kumimoji="0" lang="fr-FR" sz="1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Atheba</a:t>
            </a:r>
            <a:r>
              <a:rPr kumimoji="0" lang="fr-FR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, 2010]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45330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1">
            <a:extLst>
              <a:ext uri="{FF2B5EF4-FFF2-40B4-BE49-F238E27FC236}">
                <a16:creationId xmlns:a16="http://schemas.microsoft.com/office/drawing/2014/main" id="{70520239-7E07-4C38-AED2-9A135CF214A7}"/>
              </a:ext>
            </a:extLst>
          </p:cNvPr>
          <p:cNvSpPr txBox="1">
            <a:spLocks/>
          </p:cNvSpPr>
          <p:nvPr/>
        </p:nvSpPr>
        <p:spPr>
          <a:xfrm>
            <a:off x="2417826" y="305184"/>
            <a:ext cx="8119110" cy="7423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000" b="1" dirty="0">
                <a:solidFill>
                  <a:srgbClr val="C8A76C"/>
                </a:solidFill>
                <a:latin typeface="Exo2-Medium"/>
              </a:rPr>
              <a:t>La NORME des CHAUX de CONSTRUCTION NF EN 459-1</a:t>
            </a:r>
            <a:endParaRPr lang="fr-FR" sz="2000" dirty="0"/>
          </a:p>
        </p:txBody>
      </p:sp>
      <p:sp>
        <p:nvSpPr>
          <p:cNvPr id="18" name="Rectangle 35">
            <a:extLst>
              <a:ext uri="{FF2B5EF4-FFF2-40B4-BE49-F238E27FC236}">
                <a16:creationId xmlns:a16="http://schemas.microsoft.com/office/drawing/2014/main" id="{0C63349B-0814-4602-9FE0-CB1D80F7E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919" y="1105728"/>
            <a:ext cx="1727200" cy="4595049"/>
          </a:xfrm>
          <a:prstGeom prst="rect">
            <a:avLst/>
          </a:prstGeom>
          <a:solidFill>
            <a:srgbClr val="FFFF99"/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fr-FR" altLang="fr-FR"/>
          </a:p>
        </p:txBody>
      </p:sp>
      <p:sp>
        <p:nvSpPr>
          <p:cNvPr id="19" name="Rectangle 36">
            <a:extLst>
              <a:ext uri="{FF2B5EF4-FFF2-40B4-BE49-F238E27FC236}">
                <a16:creationId xmlns:a16="http://schemas.microsoft.com/office/drawing/2014/main" id="{0038C03C-57EA-4AE2-8CC9-69186B796A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66656" y="1105728"/>
            <a:ext cx="6692622" cy="4595049"/>
          </a:xfrm>
          <a:prstGeom prst="rect">
            <a:avLst/>
          </a:prstGeom>
          <a:solidFill>
            <a:srgbClr val="CCFFCC"/>
          </a:solidFill>
          <a:ln w="12700">
            <a:noFill/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endParaRPr lang="fr-FR" altLang="fr-FR"/>
          </a:p>
        </p:txBody>
      </p:sp>
      <p:sp>
        <p:nvSpPr>
          <p:cNvPr id="20" name="AutoShape 17">
            <a:extLst>
              <a:ext uri="{FF2B5EF4-FFF2-40B4-BE49-F238E27FC236}">
                <a16:creationId xmlns:a16="http://schemas.microsoft.com/office/drawing/2014/main" id="{E9F45DD1-90D8-43BD-A4DB-DC3109882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7458" y="1932773"/>
            <a:ext cx="4422664" cy="1243012"/>
          </a:xfrm>
          <a:prstGeom prst="roundRect">
            <a:avLst>
              <a:gd name="adj" fmla="val 0"/>
            </a:avLst>
          </a:prstGeom>
          <a:solidFill>
            <a:srgbClr val="FD9935">
              <a:alpha val="69804"/>
            </a:srgbClr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altLang="fr-FR" sz="2400" b="1" dirty="0"/>
              <a:t>CHAUX NATURELLE</a:t>
            </a:r>
          </a:p>
          <a:p>
            <a:pPr algn="ctr"/>
            <a:r>
              <a:rPr lang="fr-FR" altLang="fr-FR" sz="1600" dirty="0"/>
              <a:t>Chaux directement issues </a:t>
            </a:r>
          </a:p>
          <a:p>
            <a:pPr algn="ctr"/>
            <a:r>
              <a:rPr lang="fr-FR" altLang="fr-FR" sz="1600" dirty="0"/>
              <a:t>de la cuisson du calcaire </a:t>
            </a:r>
          </a:p>
          <a:p>
            <a:pPr algn="ctr"/>
            <a:r>
              <a:rPr lang="fr-FR" altLang="fr-FR" sz="1600" dirty="0"/>
              <a:t>=&gt;  Pas d’ajout.</a:t>
            </a:r>
          </a:p>
        </p:txBody>
      </p:sp>
      <p:sp>
        <p:nvSpPr>
          <p:cNvPr id="21" name="AutoShape 18">
            <a:extLst>
              <a:ext uri="{FF2B5EF4-FFF2-40B4-BE49-F238E27FC236}">
                <a16:creationId xmlns:a16="http://schemas.microsoft.com/office/drawing/2014/main" id="{E79E8886-B828-4D5C-9AB3-F322C4FE54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798" y="1902319"/>
            <a:ext cx="3370937" cy="1293812"/>
          </a:xfrm>
          <a:prstGeom prst="roundRect">
            <a:avLst>
              <a:gd name="adj" fmla="val 0"/>
            </a:avLst>
          </a:prstGeom>
          <a:solidFill>
            <a:srgbClr val="7DE6FF"/>
          </a:solidFill>
          <a:ln w="254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sz="2400" b="1" dirty="0"/>
              <a:t>CHAUX M</a:t>
            </a:r>
            <a:r>
              <a:rPr lang="en-US" altLang="fr-FR" sz="2400" b="1" dirty="0"/>
              <a:t>É</a:t>
            </a:r>
            <a:r>
              <a:rPr lang="fr-FR" altLang="fr-FR" sz="2400" b="1" dirty="0"/>
              <a:t>LANG</a:t>
            </a:r>
            <a:r>
              <a:rPr lang="en-US" altLang="fr-FR" sz="2400" b="1" dirty="0">
                <a:cs typeface="Arial" panose="020B0604020202020204" pitchFamily="34" charset="0"/>
              </a:rPr>
              <a:t>É</a:t>
            </a:r>
            <a:r>
              <a:rPr lang="fr-FR" altLang="fr-FR" sz="2400" b="1" dirty="0"/>
              <a:t>E</a:t>
            </a:r>
          </a:p>
          <a:p>
            <a:pPr algn="ctr"/>
            <a:r>
              <a:rPr lang="fr-FR" altLang="fr-FR" sz="1600" dirty="0"/>
              <a:t>Liant à base de chaux, </a:t>
            </a:r>
          </a:p>
          <a:p>
            <a:pPr algn="ctr"/>
            <a:r>
              <a:rPr lang="fr-FR" altLang="fr-FR" sz="1600" dirty="0"/>
              <a:t>produit par mélange </a:t>
            </a:r>
          </a:p>
          <a:p>
            <a:pPr algn="ctr"/>
            <a:r>
              <a:rPr lang="fr-FR" altLang="fr-FR" sz="1600" dirty="0"/>
              <a:t>avec ajouts d’autres constituants.</a:t>
            </a:r>
          </a:p>
        </p:txBody>
      </p:sp>
      <p:sp>
        <p:nvSpPr>
          <p:cNvPr id="22" name="AutoShape 19">
            <a:extLst>
              <a:ext uri="{FF2B5EF4-FFF2-40B4-BE49-F238E27FC236}">
                <a16:creationId xmlns:a16="http://schemas.microsoft.com/office/drawing/2014/main" id="{F87560B9-9409-477D-93D3-9A2E1E1FBC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21200" y="3434777"/>
            <a:ext cx="1544638" cy="2111375"/>
          </a:xfrm>
          <a:prstGeom prst="roundRect">
            <a:avLst>
              <a:gd name="adj" fmla="val 0"/>
            </a:avLst>
          </a:prstGeom>
          <a:solidFill>
            <a:srgbClr val="FD9935">
              <a:alpha val="69804"/>
            </a:srgbClr>
          </a:solidFill>
          <a:ln w="254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altLang="fr-FR" sz="1600" b="1" dirty="0"/>
              <a:t>CHAUX </a:t>
            </a:r>
          </a:p>
          <a:p>
            <a:pPr algn="ctr"/>
            <a:r>
              <a:rPr lang="fr-FR" altLang="fr-FR" sz="1600" b="1" dirty="0"/>
              <a:t>AERIENNE</a:t>
            </a:r>
          </a:p>
          <a:p>
            <a:pPr algn="ctr"/>
            <a:r>
              <a:rPr lang="fr-FR" altLang="fr-FR" sz="1400" dirty="0"/>
              <a:t>Chaux Calcique </a:t>
            </a:r>
          </a:p>
          <a:p>
            <a:pPr algn="ctr"/>
            <a:r>
              <a:rPr lang="fr-FR" altLang="fr-FR" sz="1400" dirty="0"/>
              <a:t>CL </a:t>
            </a:r>
          </a:p>
          <a:p>
            <a:pPr algn="ctr"/>
            <a:endParaRPr lang="fr-FR" altLang="fr-FR" sz="1400" dirty="0"/>
          </a:p>
          <a:p>
            <a:pPr algn="ctr"/>
            <a:r>
              <a:rPr lang="fr-FR" altLang="fr-FR" sz="1400" dirty="0"/>
              <a:t>Chaux Dolomitique</a:t>
            </a:r>
          </a:p>
          <a:p>
            <a:pPr algn="ctr"/>
            <a:r>
              <a:rPr lang="fr-FR" altLang="fr-FR" sz="1400" dirty="0"/>
              <a:t>DL</a:t>
            </a:r>
          </a:p>
          <a:p>
            <a:pPr algn="ctr"/>
            <a:endParaRPr lang="fr-FR" altLang="fr-FR" sz="1400" dirty="0"/>
          </a:p>
        </p:txBody>
      </p:sp>
      <p:sp>
        <p:nvSpPr>
          <p:cNvPr id="23" name="AutoShape 20">
            <a:extLst>
              <a:ext uri="{FF2B5EF4-FFF2-40B4-BE49-F238E27FC236}">
                <a16:creationId xmlns:a16="http://schemas.microsoft.com/office/drawing/2014/main" id="{0B296632-1869-4F8C-83D7-E6744E2721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9449" y="3434777"/>
            <a:ext cx="2511970" cy="2074863"/>
          </a:xfrm>
          <a:prstGeom prst="roundRect">
            <a:avLst>
              <a:gd name="adj" fmla="val 0"/>
            </a:avLst>
          </a:prstGeom>
          <a:solidFill>
            <a:schemeClr val="accent1">
              <a:lumMod val="75000"/>
            </a:schemeClr>
          </a:solidFill>
          <a:ln w="25400">
            <a:solidFill>
              <a:srgbClr val="99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fr-FR" altLang="fr-FR" sz="2000" b="1" dirty="0">
                <a:solidFill>
                  <a:schemeClr val="bg1"/>
                </a:solidFill>
              </a:rPr>
              <a:t>CHAUX </a:t>
            </a:r>
          </a:p>
          <a:p>
            <a:pPr algn="ctr"/>
            <a:r>
              <a:rPr lang="fr-FR" altLang="fr-FR" sz="2000" b="1" dirty="0">
                <a:solidFill>
                  <a:schemeClr val="bg1"/>
                </a:solidFill>
              </a:rPr>
              <a:t>HYDRAULIQUE </a:t>
            </a:r>
          </a:p>
          <a:p>
            <a:pPr algn="ctr"/>
            <a:r>
              <a:rPr lang="fr-FR" altLang="fr-FR" sz="2000" b="1" dirty="0">
                <a:solidFill>
                  <a:schemeClr val="bg1"/>
                </a:solidFill>
              </a:rPr>
              <a:t>NATURELLE</a:t>
            </a:r>
          </a:p>
          <a:p>
            <a:pPr algn="ctr"/>
            <a:r>
              <a:rPr lang="fr-FR" altLang="fr-FR" sz="2000" dirty="0">
                <a:solidFill>
                  <a:schemeClr val="bg1"/>
                </a:solidFill>
              </a:rPr>
              <a:t>NHL 2</a:t>
            </a:r>
          </a:p>
          <a:p>
            <a:pPr algn="ctr"/>
            <a:r>
              <a:rPr lang="fr-FR" altLang="fr-FR" sz="2000" dirty="0">
                <a:solidFill>
                  <a:schemeClr val="bg1"/>
                </a:solidFill>
              </a:rPr>
              <a:t>NHL 3,5</a:t>
            </a:r>
          </a:p>
          <a:p>
            <a:pPr algn="ctr"/>
            <a:r>
              <a:rPr lang="fr-FR" altLang="fr-FR" sz="2000" dirty="0">
                <a:solidFill>
                  <a:schemeClr val="bg1"/>
                </a:solidFill>
              </a:rPr>
              <a:t>NHL 5</a:t>
            </a:r>
          </a:p>
          <a:p>
            <a:pPr algn="ctr"/>
            <a:endParaRPr lang="fr-FR" altLang="fr-FR" sz="2000" dirty="0"/>
          </a:p>
        </p:txBody>
      </p:sp>
      <p:sp>
        <p:nvSpPr>
          <p:cNvPr id="25" name="AutoShape 22">
            <a:extLst>
              <a:ext uri="{FF2B5EF4-FFF2-40B4-BE49-F238E27FC236}">
                <a16:creationId xmlns:a16="http://schemas.microsoft.com/office/drawing/2014/main" id="{16296C2D-2847-4BC6-AB16-60240497E9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4240" y="3407789"/>
            <a:ext cx="1577975" cy="2101850"/>
          </a:xfrm>
          <a:prstGeom prst="roundRect">
            <a:avLst>
              <a:gd name="adj" fmla="val 0"/>
            </a:avLst>
          </a:prstGeom>
          <a:solidFill>
            <a:srgbClr val="7DE6FF"/>
          </a:solidFill>
          <a:ln w="254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b="1" dirty="0"/>
              <a:t>CHAUX </a:t>
            </a:r>
          </a:p>
          <a:p>
            <a:pPr algn="ctr"/>
            <a:r>
              <a:rPr lang="fr-FR" altLang="fr-FR" b="1" dirty="0"/>
              <a:t>HYDRAULIQUE</a:t>
            </a:r>
          </a:p>
          <a:p>
            <a:pPr algn="ctr"/>
            <a:r>
              <a:rPr lang="fr-FR" altLang="fr-FR" sz="1600" dirty="0"/>
              <a:t>HL 2</a:t>
            </a:r>
          </a:p>
          <a:p>
            <a:pPr algn="ctr"/>
            <a:r>
              <a:rPr lang="fr-FR" altLang="fr-FR" sz="1600" dirty="0"/>
              <a:t>HL 3,5</a:t>
            </a:r>
          </a:p>
          <a:p>
            <a:pPr algn="ctr"/>
            <a:r>
              <a:rPr lang="fr-FR" altLang="fr-FR" sz="1600" dirty="0"/>
              <a:t>HL 5</a:t>
            </a:r>
          </a:p>
        </p:txBody>
      </p:sp>
      <p:sp>
        <p:nvSpPr>
          <p:cNvPr id="26" name="AutoShape 23">
            <a:extLst>
              <a:ext uri="{FF2B5EF4-FFF2-40B4-BE49-F238E27FC236}">
                <a16:creationId xmlns:a16="http://schemas.microsoft.com/office/drawing/2014/main" id="{C2F77874-1056-4215-9B14-EAAA9473D1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74777" y="3409722"/>
            <a:ext cx="1577975" cy="2101850"/>
          </a:xfrm>
          <a:prstGeom prst="roundRect">
            <a:avLst>
              <a:gd name="adj" fmla="val 0"/>
            </a:avLst>
          </a:prstGeom>
          <a:solidFill>
            <a:srgbClr val="7DE6FF"/>
          </a:solidFill>
          <a:ln w="25400">
            <a:noFill/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fr-FR" altLang="fr-FR" sz="1600" b="1" dirty="0"/>
              <a:t>CHAUX </a:t>
            </a:r>
          </a:p>
          <a:p>
            <a:pPr algn="ctr"/>
            <a:r>
              <a:rPr lang="fr-FR" altLang="fr-FR" sz="1600" b="1" dirty="0"/>
              <a:t>FORMUL</a:t>
            </a:r>
            <a:r>
              <a:rPr lang="en-US" altLang="fr-FR" sz="1600" b="1" dirty="0"/>
              <a:t>É</a:t>
            </a:r>
            <a:r>
              <a:rPr lang="fr-FR" altLang="fr-FR" sz="1600" b="1" dirty="0"/>
              <a:t>E</a:t>
            </a:r>
          </a:p>
          <a:p>
            <a:pPr algn="ctr"/>
            <a:r>
              <a:rPr lang="fr-FR" altLang="fr-FR" sz="1400" b="1" dirty="0"/>
              <a:t>FL 2</a:t>
            </a:r>
            <a:r>
              <a:rPr lang="fr-FR" altLang="fr-FR" sz="1400" dirty="0"/>
              <a:t> (A, B ou C)</a:t>
            </a:r>
          </a:p>
          <a:p>
            <a:pPr algn="ctr"/>
            <a:r>
              <a:rPr lang="fr-FR" altLang="fr-FR" sz="1400" b="1" dirty="0"/>
              <a:t>FL 3,5</a:t>
            </a:r>
            <a:r>
              <a:rPr lang="fr-FR" altLang="fr-FR" sz="1400" dirty="0"/>
              <a:t> (A, B ou C)</a:t>
            </a:r>
          </a:p>
          <a:p>
            <a:pPr algn="ctr"/>
            <a:r>
              <a:rPr lang="fr-FR" altLang="fr-FR" sz="1400" b="1" dirty="0"/>
              <a:t>FL 5</a:t>
            </a:r>
            <a:r>
              <a:rPr lang="fr-FR" altLang="fr-FR" sz="1400" dirty="0"/>
              <a:t> (A, B ou C)</a:t>
            </a:r>
          </a:p>
          <a:p>
            <a:pPr algn="ctr"/>
            <a:r>
              <a:rPr lang="fr-FR" altLang="fr-FR" sz="1400" dirty="0"/>
              <a:t>Le fabricant a </a:t>
            </a:r>
          </a:p>
          <a:p>
            <a:pPr algn="ctr"/>
            <a:r>
              <a:rPr lang="fr-FR" altLang="fr-FR" sz="1400" dirty="0"/>
              <a:t>l’obligation de déclarer</a:t>
            </a:r>
          </a:p>
          <a:p>
            <a:pPr algn="ctr"/>
            <a:r>
              <a:rPr lang="fr-FR" altLang="fr-FR" sz="1400" dirty="0"/>
              <a:t> la composition </a:t>
            </a:r>
          </a:p>
          <a:p>
            <a:pPr algn="ctr"/>
            <a:r>
              <a:rPr lang="fr-FR" altLang="fr-FR" sz="1400" dirty="0"/>
              <a:t>du produit.</a:t>
            </a:r>
          </a:p>
        </p:txBody>
      </p:sp>
      <p:sp>
        <p:nvSpPr>
          <p:cNvPr id="27" name="Text Box 31">
            <a:extLst>
              <a:ext uri="{FF2B5EF4-FFF2-40B4-BE49-F238E27FC236}">
                <a16:creationId xmlns:a16="http://schemas.microsoft.com/office/drawing/2014/main" id="{1196C47A-5578-4544-842F-9D4C2DC44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6079" y="1526247"/>
            <a:ext cx="57644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400" dirty="0"/>
              <a:t>Calcaire</a:t>
            </a:r>
          </a:p>
        </p:txBody>
      </p:sp>
      <p:sp>
        <p:nvSpPr>
          <p:cNvPr id="28" name="Text Box 32">
            <a:extLst>
              <a:ext uri="{FF2B5EF4-FFF2-40B4-BE49-F238E27FC236}">
                <a16:creationId xmlns:a16="http://schemas.microsoft.com/office/drawing/2014/main" id="{519C64F3-C1DF-4529-AD45-CD231F481A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0079" y="1550093"/>
            <a:ext cx="1150315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400" dirty="0"/>
              <a:t>Calcaire siliceux</a:t>
            </a:r>
          </a:p>
        </p:txBody>
      </p:sp>
      <p:sp>
        <p:nvSpPr>
          <p:cNvPr id="29" name="Rectangle 33">
            <a:extLst>
              <a:ext uri="{FF2B5EF4-FFF2-40B4-BE49-F238E27FC236}">
                <a16:creationId xmlns:a16="http://schemas.microsoft.com/office/drawing/2014/main" id="{4261E272-8AB0-4ADE-977C-D247D17F5B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9920" y="925546"/>
            <a:ext cx="1703197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fr-FR" altLang="fr-FR" dirty="0"/>
              <a:t>Chaux aérienne</a:t>
            </a:r>
          </a:p>
        </p:txBody>
      </p:sp>
      <p:sp>
        <p:nvSpPr>
          <p:cNvPr id="30" name="Rectangle 34">
            <a:extLst>
              <a:ext uri="{FF2B5EF4-FFF2-40B4-BE49-F238E27FC236}">
                <a16:creationId xmlns:a16="http://schemas.microsoft.com/office/drawing/2014/main" id="{4894EECD-64D0-4624-811F-E54313E46C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1463" y="932960"/>
            <a:ext cx="5810243" cy="755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3366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/>
            <a:r>
              <a:rPr lang="fr-FR" altLang="fr-FR" dirty="0"/>
              <a:t>Chaux ayant des propriétés hydrauliques</a:t>
            </a:r>
          </a:p>
        </p:txBody>
      </p:sp>
      <p:sp>
        <p:nvSpPr>
          <p:cNvPr id="31" name="Text Box 32">
            <a:extLst>
              <a:ext uri="{FF2B5EF4-FFF2-40B4-BE49-F238E27FC236}">
                <a16:creationId xmlns:a16="http://schemas.microsoft.com/office/drawing/2014/main" id="{CFA80A72-6935-4452-AC6B-CC1E3ED59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4705" y="1550433"/>
            <a:ext cx="71025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/>
          <a:p>
            <a:r>
              <a:rPr lang="fr-FR" altLang="fr-FR" sz="1400" dirty="0"/>
              <a:t>Mélanges</a:t>
            </a:r>
          </a:p>
        </p:txBody>
      </p:sp>
      <p:sp>
        <p:nvSpPr>
          <p:cNvPr id="24" name="Line 21">
            <a:extLst>
              <a:ext uri="{FF2B5EF4-FFF2-40B4-BE49-F238E27FC236}">
                <a16:creationId xmlns:a16="http://schemas.microsoft.com/office/drawing/2014/main" id="{8506B047-E4C1-4C84-B4BA-E89F40FC38FF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607962" y="1767452"/>
            <a:ext cx="4868" cy="4827404"/>
          </a:xfrm>
          <a:prstGeom prst="line">
            <a:avLst/>
          </a:prstGeom>
          <a:noFill/>
          <a:ln w="25400">
            <a:solidFill>
              <a:schemeClr val="accent2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41022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83755"/>
            <a:ext cx="3863295" cy="3312200"/>
          </a:xfrm>
          <a:prstGeom prst="rect">
            <a:avLst/>
          </a:prstGeom>
        </p:spPr>
      </p:pic>
      <p:pic>
        <p:nvPicPr>
          <p:cNvPr id="8" name="Espace réservé du contenu 7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580" y="1"/>
            <a:ext cx="5384420" cy="2907587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052243" y="715130"/>
            <a:ext cx="339047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latin typeface="Exo 2" charset="0"/>
                <a:ea typeface="Exo 2" charset="0"/>
                <a:cs typeface="Exo 2" charset="0"/>
              </a:rPr>
              <a:t>Pour comprendre le bâti ancien,</a:t>
            </a:r>
            <a:br>
              <a:rPr lang="fr-FR" sz="1400" dirty="0">
                <a:latin typeface="Exo 2" charset="0"/>
                <a:ea typeface="Exo 2" charset="0"/>
                <a:cs typeface="Exo 2" charset="0"/>
              </a:rPr>
            </a:br>
            <a:r>
              <a:rPr lang="fr-FR" sz="1400" dirty="0">
                <a:latin typeface="Exo 2" charset="0"/>
                <a:ea typeface="Exo 2" charset="0"/>
                <a:cs typeface="Exo 2" charset="0"/>
              </a:rPr>
              <a:t>Bien prendre en compte la dépendance aux moyens de transports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1" y="3730979"/>
            <a:ext cx="3285037" cy="211410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372" y="2972597"/>
            <a:ext cx="4520629" cy="2872483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BCD69493-ACD1-D8EF-8A2A-CB2CAAD96CA0}"/>
              </a:ext>
            </a:extLst>
          </p:cNvPr>
          <p:cNvSpPr txBox="1"/>
          <p:nvPr/>
        </p:nvSpPr>
        <p:spPr>
          <a:xfrm>
            <a:off x="568646" y="253465"/>
            <a:ext cx="3095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/>
              <a:t>Valoriser les Matériaux Locaux</a:t>
            </a:r>
          </a:p>
        </p:txBody>
      </p:sp>
    </p:spTree>
    <p:extLst>
      <p:ext uri="{BB962C8B-B14F-4D97-AF65-F5344CB8AC3E}">
        <p14:creationId xmlns:p14="http://schemas.microsoft.com/office/powerpoint/2010/main" val="1499516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ZoneTexte 16">
            <a:extLst>
              <a:ext uri="{FF2B5EF4-FFF2-40B4-BE49-F238E27FC236}">
                <a16:creationId xmlns:a16="http://schemas.microsoft.com/office/drawing/2014/main" id="{18486B08-3A3A-4DED-9BC5-D812D0C942A3}"/>
              </a:ext>
            </a:extLst>
          </p:cNvPr>
          <p:cNvSpPr txBox="1"/>
          <p:nvPr/>
        </p:nvSpPr>
        <p:spPr>
          <a:xfrm>
            <a:off x="478315" y="192466"/>
            <a:ext cx="747222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>
                <a:solidFill>
                  <a:srgbClr val="002C4D"/>
                </a:solidFill>
                <a:latin typeface="Charlevoix Pro ExtraBold" panose="00000900000000000000" pitchFamily="50" charset="0"/>
                <a:ea typeface="Satisfy" panose="02000000000000000000" pitchFamily="2" charset="0"/>
              </a:rPr>
              <a:t>Une gamme de solutions adaptée pour les professionnels et en lien direct avec notre savoir-faire de chaufournier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BD9457D-D99A-4A33-BFEF-3DBF45D91C98}"/>
              </a:ext>
            </a:extLst>
          </p:cNvPr>
          <p:cNvSpPr/>
          <p:nvPr/>
        </p:nvSpPr>
        <p:spPr>
          <a:xfrm>
            <a:off x="334730" y="1204502"/>
            <a:ext cx="2306658" cy="563873"/>
          </a:xfrm>
          <a:prstGeom prst="rect">
            <a:avLst/>
          </a:prstGeom>
          <a:solidFill>
            <a:srgbClr val="D3B3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Charlevoix Pro" panose="00000500000000000000" pitchFamily="50" charset="0"/>
              </a:rPr>
              <a:t>RESTAURATION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7B5675F-7081-4515-B5AE-A785211B5C9A}"/>
              </a:ext>
            </a:extLst>
          </p:cNvPr>
          <p:cNvSpPr/>
          <p:nvPr/>
        </p:nvSpPr>
        <p:spPr>
          <a:xfrm>
            <a:off x="334730" y="1906342"/>
            <a:ext cx="2306658" cy="563873"/>
          </a:xfrm>
          <a:prstGeom prst="rect">
            <a:avLst/>
          </a:prstGeom>
          <a:solidFill>
            <a:srgbClr val="91591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Charlevoix Pro" panose="00000500000000000000" pitchFamily="50" charset="0"/>
              </a:rPr>
              <a:t>RÉNOVATION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3306304-12E6-4715-AC30-082448FB8FD2}"/>
              </a:ext>
            </a:extLst>
          </p:cNvPr>
          <p:cNvSpPr/>
          <p:nvPr/>
        </p:nvSpPr>
        <p:spPr>
          <a:xfrm>
            <a:off x="369141" y="4057016"/>
            <a:ext cx="2272247" cy="563873"/>
          </a:xfrm>
          <a:prstGeom prst="rect">
            <a:avLst/>
          </a:prstGeom>
          <a:solidFill>
            <a:srgbClr val="7A218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Charlevoix Pro" panose="00000500000000000000" pitchFamily="50" charset="0"/>
              </a:rPr>
              <a:t>DÉCORATION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ED7452E-E9ED-4E2D-A2B8-0B96E8C163D2}"/>
              </a:ext>
            </a:extLst>
          </p:cNvPr>
          <p:cNvSpPr/>
          <p:nvPr/>
        </p:nvSpPr>
        <p:spPr>
          <a:xfrm>
            <a:off x="334731" y="2608182"/>
            <a:ext cx="2306657" cy="56387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Charlevoix Pro" panose="00000500000000000000" pitchFamily="50" charset="0"/>
              </a:rPr>
              <a:t>BIO-SOURCÉ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A853B098-3822-41FE-8931-818FF1D80097}"/>
              </a:ext>
            </a:extLst>
          </p:cNvPr>
          <p:cNvSpPr/>
          <p:nvPr/>
        </p:nvSpPr>
        <p:spPr>
          <a:xfrm>
            <a:off x="369141" y="4804008"/>
            <a:ext cx="2270538" cy="56387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Charlevoix Pro" panose="00000500000000000000" pitchFamily="50" charset="0"/>
              </a:rPr>
              <a:t>NEUF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8539244-C491-4B08-816D-2AB382FC3C06}"/>
              </a:ext>
            </a:extLst>
          </p:cNvPr>
          <p:cNvSpPr/>
          <p:nvPr/>
        </p:nvSpPr>
        <p:spPr>
          <a:xfrm>
            <a:off x="2722906" y="1195782"/>
            <a:ext cx="5611086" cy="563873"/>
          </a:xfrm>
          <a:prstGeom prst="rect">
            <a:avLst/>
          </a:prstGeom>
          <a:solidFill>
            <a:srgbClr val="D3B37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300">
                <a:solidFill>
                  <a:srgbClr val="002C4D"/>
                </a:solidFill>
                <a:latin typeface="Exo 2 Medium" panose="00000600000000000000" pitchFamily="2" charset="0"/>
              </a:rPr>
              <a:t>Trois chaux Hydrauliques Naturelles Pures, des mortiers techniques pour assainir les maçonneries et pour réparer les pierres/briques</a:t>
            </a:r>
            <a:endParaRPr lang="fr-FR" sz="1300" b="1">
              <a:solidFill>
                <a:srgbClr val="002C4D"/>
              </a:solidFill>
              <a:latin typeface="Charlevoix Pro" panose="00000500000000000000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947611B-F0D9-44D0-B987-7C436C0D4D75}"/>
              </a:ext>
            </a:extLst>
          </p:cNvPr>
          <p:cNvSpPr/>
          <p:nvPr/>
        </p:nvSpPr>
        <p:spPr>
          <a:xfrm>
            <a:off x="2722905" y="1906342"/>
            <a:ext cx="5611085" cy="563873"/>
          </a:xfrm>
          <a:prstGeom prst="rect">
            <a:avLst/>
          </a:prstGeom>
          <a:solidFill>
            <a:srgbClr val="91591D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rgbClr val="002C4D"/>
                </a:solidFill>
                <a:latin typeface="Exo 2 Medium" panose="00000600000000000000" pitchFamily="2" charset="0"/>
              </a:rPr>
              <a:t>Des chaux formulées, des enduits à la chaux pour la rénovation des façades anciennes et les façades hourdées au plâtre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F8EB437-A0DC-4C69-B1E6-8C02C7698290}"/>
              </a:ext>
            </a:extLst>
          </p:cNvPr>
          <p:cNvSpPr/>
          <p:nvPr/>
        </p:nvSpPr>
        <p:spPr>
          <a:xfrm>
            <a:off x="2755114" y="4057015"/>
            <a:ext cx="5578875" cy="563873"/>
          </a:xfrm>
          <a:prstGeom prst="rect">
            <a:avLst/>
          </a:prstGeom>
          <a:solidFill>
            <a:srgbClr val="7A2182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rgbClr val="002C4D"/>
                </a:solidFill>
                <a:latin typeface="Exo 2 Medium"/>
              </a:rPr>
              <a:t>Des solutions pour l’entretien des façades en extérieur et pour décorer nos intérieurs (enduit mince / badigeons /stucs…)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4D26A2-60B5-4BAB-9C4D-46E58C6AFB6C}"/>
              </a:ext>
            </a:extLst>
          </p:cNvPr>
          <p:cNvSpPr/>
          <p:nvPr/>
        </p:nvSpPr>
        <p:spPr>
          <a:xfrm>
            <a:off x="2739009" y="2611489"/>
            <a:ext cx="5578875" cy="56387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>
                <a:solidFill>
                  <a:srgbClr val="002C4D"/>
                </a:solidFill>
                <a:latin typeface="Exo 2 Medium"/>
              </a:rPr>
              <a:t>Des solutions chaux-chanvre pour rénover ou pour éco-construire (chaux formulées / chanvre « bâtiment / enduit innovant)  </a:t>
            </a:r>
            <a:endParaRPr lang="fr-FR" sz="1400">
              <a:solidFill>
                <a:srgbClr val="002C4D"/>
              </a:solidFill>
              <a:latin typeface="Exo 2 Medium" panose="00000600000000000000" pitchFamily="2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46B6E3-A22B-4CDF-9641-94075E87E261}"/>
              </a:ext>
            </a:extLst>
          </p:cNvPr>
          <p:cNvSpPr/>
          <p:nvPr/>
        </p:nvSpPr>
        <p:spPr>
          <a:xfrm>
            <a:off x="2755113" y="4804008"/>
            <a:ext cx="5578875" cy="563873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rgbClr val="002C4D"/>
                </a:solidFill>
                <a:latin typeface="Exo 2 Medium" panose="00000600000000000000" pitchFamily="2" charset="0"/>
              </a:rPr>
              <a:t> Des sous-enduits et des monocouches colorés, prêts à l’emploi et « Haute Facture », pour l’habitat collectif et la construction neuve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4864441-F31B-4469-BC69-5EEC2B52638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32"/>
          <a:stretch/>
        </p:blipFill>
        <p:spPr>
          <a:xfrm>
            <a:off x="8479454" y="0"/>
            <a:ext cx="3712546" cy="68580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545D303-D0BE-74EC-58C4-4F524D796B05}"/>
              </a:ext>
            </a:extLst>
          </p:cNvPr>
          <p:cNvSpPr/>
          <p:nvPr/>
        </p:nvSpPr>
        <p:spPr>
          <a:xfrm>
            <a:off x="334731" y="3310024"/>
            <a:ext cx="2339358" cy="5638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latin typeface="Charlevoix Pro" panose="00000500000000000000" pitchFamily="50" charset="0"/>
              </a:rPr>
              <a:t>APPLICATION SOL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443BD082-0AB2-A1C6-1A58-53AAD3AB2DE7}"/>
              </a:ext>
            </a:extLst>
          </p:cNvPr>
          <p:cNvSpPr/>
          <p:nvPr/>
        </p:nvSpPr>
        <p:spPr>
          <a:xfrm>
            <a:off x="369140" y="5506815"/>
            <a:ext cx="2272248" cy="56387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600" b="1">
                <a:solidFill>
                  <a:schemeClr val="bg1"/>
                </a:solidFill>
                <a:latin typeface="Charlevoix Pro" panose="00000500000000000000" pitchFamily="50" charset="0"/>
              </a:rPr>
              <a:t>SPÉCIALITÉS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2F067DB-214B-541E-5A1A-974585592C27}"/>
              </a:ext>
            </a:extLst>
          </p:cNvPr>
          <p:cNvSpPr/>
          <p:nvPr/>
        </p:nvSpPr>
        <p:spPr>
          <a:xfrm>
            <a:off x="2752169" y="3302630"/>
            <a:ext cx="5578875" cy="563873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dirty="0">
                <a:solidFill>
                  <a:srgbClr val="002C4D"/>
                </a:solidFill>
                <a:latin typeface="Exo 2 Medium"/>
              </a:rPr>
              <a:t>Des solutions à la chaux hydraulique pour réaliser des sols intérieurs perspirants (béton de chaux, chape, colle, joints) </a:t>
            </a:r>
            <a:endParaRPr lang="fr-FR" sz="1400" dirty="0">
              <a:solidFill>
                <a:srgbClr val="002C4D"/>
              </a:solidFill>
              <a:latin typeface="Exo 2 Medium" panose="00000600000000000000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B721B51-0C45-B842-7AB2-A492E7764EAC}"/>
              </a:ext>
            </a:extLst>
          </p:cNvPr>
          <p:cNvSpPr/>
          <p:nvPr/>
        </p:nvSpPr>
        <p:spPr>
          <a:xfrm>
            <a:off x="2752169" y="5506815"/>
            <a:ext cx="5578875" cy="563873"/>
          </a:xfrm>
          <a:prstGeom prst="rect">
            <a:avLst/>
          </a:prstGeom>
          <a:solidFill>
            <a:schemeClr val="accent2">
              <a:lumMod val="60000"/>
              <a:lumOff val="40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fr-FR" sz="1400" dirty="0">
                <a:solidFill>
                  <a:srgbClr val="002C4D"/>
                </a:solidFill>
                <a:latin typeface="Exo 2 Medium"/>
              </a:rPr>
              <a:t>Des solutions pour les travaux de montage de pierre massive, de stabilisation des sols et de préparation des supports difficiles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9D6495-2E7E-369F-40D3-4857903FD8C2}"/>
              </a:ext>
            </a:extLst>
          </p:cNvPr>
          <p:cNvSpPr/>
          <p:nvPr/>
        </p:nvSpPr>
        <p:spPr>
          <a:xfrm>
            <a:off x="351935" y="6209622"/>
            <a:ext cx="2272248" cy="563873"/>
          </a:xfrm>
          <a:prstGeom prst="rect">
            <a:avLst/>
          </a:prstGeom>
          <a:solidFill>
            <a:srgbClr val="869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500" b="1">
                <a:latin typeface="Charlevoix Pro" panose="00000500000000000000" pitchFamily="50" charset="0"/>
              </a:rPr>
              <a:t>ENDUITS ISOLANTS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38A09B4-A224-A1C3-6C38-3B4E7AB5AE27}"/>
              </a:ext>
            </a:extLst>
          </p:cNvPr>
          <p:cNvSpPr/>
          <p:nvPr/>
        </p:nvSpPr>
        <p:spPr>
          <a:xfrm>
            <a:off x="2752168" y="6211719"/>
            <a:ext cx="5578875" cy="563873"/>
          </a:xfrm>
          <a:prstGeom prst="rect">
            <a:avLst/>
          </a:prstGeom>
          <a:solidFill>
            <a:srgbClr val="8696B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400">
                <a:solidFill>
                  <a:srgbClr val="1E104A"/>
                </a:solidFill>
                <a:latin typeface="Exo 2 Medium" panose="00000600000000000000" pitchFamily="2" charset="0"/>
              </a:rPr>
              <a:t>Des </a:t>
            </a:r>
            <a:r>
              <a:rPr lang="fr-FR" sz="1400">
                <a:solidFill>
                  <a:srgbClr val="002C4D"/>
                </a:solidFill>
                <a:latin typeface="Exo 2 Medium" panose="00000600000000000000" pitchFamily="2" charset="0"/>
              </a:rPr>
              <a:t>mortiers d’enduits de correction thermique pour isoler, protéger les façades extérieures en rénovation</a:t>
            </a:r>
          </a:p>
        </p:txBody>
      </p:sp>
    </p:spTree>
    <p:extLst>
      <p:ext uri="{BB962C8B-B14F-4D97-AF65-F5344CB8AC3E}">
        <p14:creationId xmlns:p14="http://schemas.microsoft.com/office/powerpoint/2010/main" val="3684761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 30">
            <a:extLst>
              <a:ext uri="{FF2B5EF4-FFF2-40B4-BE49-F238E27FC236}">
                <a16:creationId xmlns:a16="http://schemas.microsoft.com/office/drawing/2014/main" id="{A5DE1C71-98D6-9748-AA4B-EC252C684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411" y="103692"/>
            <a:ext cx="3080535" cy="3696016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C9007D-91C7-DE3B-6DBD-6A77B01D5C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986"/>
          <a:stretch/>
        </p:blipFill>
        <p:spPr>
          <a:xfrm>
            <a:off x="-2136137" y="-131274"/>
            <a:ext cx="8213774" cy="81507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DB05BBD-9545-93EC-7388-C05EBA709649}"/>
              </a:ext>
            </a:extLst>
          </p:cNvPr>
          <p:cNvSpPr/>
          <p:nvPr/>
        </p:nvSpPr>
        <p:spPr>
          <a:xfrm rot="805672">
            <a:off x="3096844" y="813745"/>
            <a:ext cx="93054" cy="6573596"/>
          </a:xfrm>
          <a:prstGeom prst="rect">
            <a:avLst/>
          </a:prstGeom>
          <a:solidFill>
            <a:srgbClr val="D3B27B"/>
          </a:solidFill>
          <a:ln>
            <a:solidFill>
              <a:srgbClr val="D3B2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20511918-2BC9-DB5E-8644-1F04C2655B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6579" y="2026310"/>
            <a:ext cx="873237" cy="922533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277486C3-E6AD-55CB-8C30-9FACE58A1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5788" y="1951700"/>
            <a:ext cx="835493" cy="90136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C8DCC29-172A-B37F-E742-E37089481D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0334" y="4610575"/>
            <a:ext cx="891823" cy="909804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33CC2996-7BF2-19A4-E754-D15E8B90961E}"/>
              </a:ext>
            </a:extLst>
          </p:cNvPr>
          <p:cNvSpPr txBox="1"/>
          <p:nvPr/>
        </p:nvSpPr>
        <p:spPr>
          <a:xfrm>
            <a:off x="6466987" y="226614"/>
            <a:ext cx="60107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>
                <a:solidFill>
                  <a:schemeClr val="tx2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Bâtir, maçonner, enduire, rejointoyer, sceller…</a:t>
            </a:r>
          </a:p>
        </p:txBody>
      </p:sp>
      <p:sp>
        <p:nvSpPr>
          <p:cNvPr id="4" name="Parallélogramme 3">
            <a:extLst>
              <a:ext uri="{FF2B5EF4-FFF2-40B4-BE49-F238E27FC236}">
                <a16:creationId xmlns:a16="http://schemas.microsoft.com/office/drawing/2014/main" id="{9C653A03-817D-578E-7945-3466F002DE84}"/>
              </a:ext>
            </a:extLst>
          </p:cNvPr>
          <p:cNvSpPr/>
          <p:nvPr/>
        </p:nvSpPr>
        <p:spPr>
          <a:xfrm>
            <a:off x="-3373620" y="4845"/>
            <a:ext cx="7445829" cy="7878535"/>
          </a:xfrm>
          <a:prstGeom prst="parallelogram">
            <a:avLst/>
          </a:prstGeom>
          <a:solidFill>
            <a:srgbClr val="002C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3C7B6DBC-DC8C-8F11-CC1C-7C7E774BF9DC}"/>
              </a:ext>
            </a:extLst>
          </p:cNvPr>
          <p:cNvSpPr txBox="1"/>
          <p:nvPr/>
        </p:nvSpPr>
        <p:spPr>
          <a:xfrm>
            <a:off x="338049" y="159814"/>
            <a:ext cx="3174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D3B27B"/>
                </a:solidFill>
                <a:latin typeface="Exo 2" panose="00000500000000000000" pitchFamily="2" charset="0"/>
              </a:rPr>
              <a:t>GAMME </a:t>
            </a:r>
          </a:p>
          <a:p>
            <a:r>
              <a:rPr lang="en-GB" sz="3200">
                <a:solidFill>
                  <a:srgbClr val="D3B27B"/>
                </a:solidFill>
                <a:latin typeface="Exo 2" panose="00000500000000000000" pitchFamily="2" charset="0"/>
              </a:rPr>
              <a:t>RESTAURATION </a:t>
            </a:r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A065F674-CCFA-EF0C-DDA1-27D88C2CB7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607" y="2762567"/>
            <a:ext cx="3080535" cy="3696016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1FB8377-A904-C6EE-C4BA-28BB9CF4D9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390" y="103692"/>
            <a:ext cx="3080535" cy="3696016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EBD9594A-1653-4723-6E33-4AA9D6658365}"/>
              </a:ext>
            </a:extLst>
          </p:cNvPr>
          <p:cNvSpPr txBox="1"/>
          <p:nvPr/>
        </p:nvSpPr>
        <p:spPr>
          <a:xfrm>
            <a:off x="365075" y="1296043"/>
            <a:ext cx="30993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0" u="none" strike="noStrike" baseline="0">
                <a:solidFill>
                  <a:schemeClr val="bg1"/>
                </a:solidFill>
                <a:latin typeface="Exo 2" panose="00000500000000000000" pitchFamily="2" charset="0"/>
              </a:rPr>
              <a:t>Vous retrouverez ici </a:t>
            </a:r>
            <a:r>
              <a:rPr lang="fr-FR" sz="1200" b="1">
                <a:solidFill>
                  <a:schemeClr val="bg1"/>
                </a:solidFill>
                <a:latin typeface="Exo 2" panose="00000500000000000000" pitchFamily="2" charset="0"/>
              </a:rPr>
              <a:t>nos trois chaux hydrauliques naturelles pures, nos mortiers techniques pour réparer la pierre/brique, nos solutions pour assainir les maçonnerie salpêtreuses ou encore celles pour consolider les maçonneries anciennes.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34CD63D3-ADC7-39AF-A968-BBF032D287F7}"/>
              </a:ext>
            </a:extLst>
          </p:cNvPr>
          <p:cNvSpPr txBox="1"/>
          <p:nvPr/>
        </p:nvSpPr>
        <p:spPr>
          <a:xfrm>
            <a:off x="476172" y="3243673"/>
            <a:ext cx="2513270" cy="369332"/>
          </a:xfrm>
          <a:prstGeom prst="rect">
            <a:avLst/>
          </a:prstGeom>
          <a:solidFill>
            <a:srgbClr val="C8A464"/>
          </a:solidFill>
          <a:ln>
            <a:solidFill>
              <a:srgbClr val="D3B27B"/>
            </a:solidFill>
          </a:ln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Exo 2" panose="00000500000000000000" pitchFamily="2" charset="0"/>
              </a:rPr>
              <a:t>Notre cœur de métier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5EC9B523-5651-6738-9B19-065D8F8751F2}"/>
              </a:ext>
            </a:extLst>
          </p:cNvPr>
          <p:cNvSpPr txBox="1"/>
          <p:nvPr/>
        </p:nvSpPr>
        <p:spPr>
          <a:xfrm>
            <a:off x="6378448" y="6251192"/>
            <a:ext cx="5223072" cy="430887"/>
          </a:xfrm>
          <a:prstGeom prst="rect">
            <a:avLst/>
          </a:prstGeom>
          <a:solidFill>
            <a:srgbClr val="C8A46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Notre offre est désormais disponible en 25 kg !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C63AF25C-E9D0-FE8D-1DF8-BD33AB23ED2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5454" y="5709193"/>
            <a:ext cx="631816" cy="5419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8206D20-8654-D75D-7D03-70B872269B8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526642" y="3495682"/>
            <a:ext cx="1258292" cy="146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4072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B1AAAB5F-BD95-46E6-87F9-9889AFB8AC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432"/>
          <a:stretch/>
        </p:blipFill>
        <p:spPr>
          <a:xfrm>
            <a:off x="-900776" y="-18448"/>
            <a:ext cx="6953676" cy="838974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AFA0F64-5ED5-E525-4B32-E5CEF59580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595" y="3565601"/>
            <a:ext cx="3091557" cy="3708474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FB87F95-C30D-CFD9-AC26-7A6883369D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94" y="4100543"/>
            <a:ext cx="1644475" cy="218139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4E3700A-8B45-DA8F-F250-7DC6EE69A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784" y="4926278"/>
            <a:ext cx="1759621" cy="211075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3602E9-2403-9FC0-BB49-FDD2BA89B4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351" y="4974585"/>
            <a:ext cx="1712903" cy="205471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AB932D3-32B2-0CF6-D7EC-F8471655548A}"/>
              </a:ext>
            </a:extLst>
          </p:cNvPr>
          <p:cNvSpPr/>
          <p:nvPr/>
        </p:nvSpPr>
        <p:spPr>
          <a:xfrm rot="805672">
            <a:off x="3096844" y="813745"/>
            <a:ext cx="93054" cy="6573596"/>
          </a:xfrm>
          <a:prstGeom prst="rect">
            <a:avLst/>
          </a:prstGeom>
          <a:solidFill>
            <a:srgbClr val="D3B27B"/>
          </a:solidFill>
          <a:ln>
            <a:solidFill>
              <a:srgbClr val="D3B2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Parallélogramme 2">
            <a:extLst>
              <a:ext uri="{FF2B5EF4-FFF2-40B4-BE49-F238E27FC236}">
                <a16:creationId xmlns:a16="http://schemas.microsoft.com/office/drawing/2014/main" id="{97269927-8E13-E797-2D86-F8FDA1B380EA}"/>
              </a:ext>
            </a:extLst>
          </p:cNvPr>
          <p:cNvSpPr/>
          <p:nvPr/>
        </p:nvSpPr>
        <p:spPr>
          <a:xfrm>
            <a:off x="-3373620" y="4845"/>
            <a:ext cx="7445829" cy="7878535"/>
          </a:xfrm>
          <a:prstGeom prst="parallelogram">
            <a:avLst/>
          </a:prstGeom>
          <a:solidFill>
            <a:srgbClr val="002C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B1E9C7B-A71D-7206-BC79-FAE55800ECB0}"/>
              </a:ext>
            </a:extLst>
          </p:cNvPr>
          <p:cNvSpPr txBox="1"/>
          <p:nvPr/>
        </p:nvSpPr>
        <p:spPr>
          <a:xfrm>
            <a:off x="124374" y="346084"/>
            <a:ext cx="31741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D3B27B"/>
                </a:solidFill>
                <a:latin typeface="Exo 2" panose="00000500000000000000" pitchFamily="2" charset="0"/>
              </a:rPr>
              <a:t>GAMME </a:t>
            </a:r>
          </a:p>
          <a:p>
            <a:r>
              <a:rPr lang="en-GB" sz="3200">
                <a:solidFill>
                  <a:srgbClr val="D3B27B"/>
                </a:solidFill>
                <a:latin typeface="Exo 2" panose="00000500000000000000" pitchFamily="2" charset="0"/>
              </a:rPr>
              <a:t>RESTAURATION 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76E6C785-05BB-0061-2760-24244B3C35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833" y="142124"/>
            <a:ext cx="2612164" cy="313415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E512DF8-FF1C-303A-208B-7117FAB703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94" y="646703"/>
            <a:ext cx="2541167" cy="3048970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8913542F-BE28-30D1-7648-9ACC1DA8C2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319" y="142124"/>
            <a:ext cx="2838557" cy="340578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4352DC9-59FB-D516-4638-5119C883D4C2}"/>
              </a:ext>
            </a:extLst>
          </p:cNvPr>
          <p:cNvSpPr txBox="1"/>
          <p:nvPr/>
        </p:nvSpPr>
        <p:spPr>
          <a:xfrm>
            <a:off x="176836" y="1777183"/>
            <a:ext cx="31741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>
                <a:solidFill>
                  <a:srgbClr val="FFFFFF"/>
                </a:solidFill>
                <a:latin typeface="Exo 2" panose="00000500000000000000" pitchFamily="2" charset="0"/>
              </a:rPr>
              <a:t>La gamme restauration Saint-Astier® comprend  les chaux hydrauliques naturelles pures, les mortiers techniques pour la pierre/brique, les solutions pour la consolidation de maçonnerie et les solutions d’assainissement.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7F94B62-3C95-7CE2-DEF7-717FE4E9D8BE}"/>
              </a:ext>
            </a:extLst>
          </p:cNvPr>
          <p:cNvSpPr txBox="1"/>
          <p:nvPr/>
        </p:nvSpPr>
        <p:spPr>
          <a:xfrm>
            <a:off x="1842514" y="4527512"/>
            <a:ext cx="4782292" cy="830997"/>
          </a:xfrm>
          <a:prstGeom prst="rect">
            <a:avLst/>
          </a:prstGeom>
          <a:solidFill>
            <a:srgbClr val="C8A46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sz="2400" dirty="0"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La nouvelle gamme de mortiers adaptée aux types de pierres &gt; 6 références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422305-BB77-234C-3700-3A55F42B290C}"/>
              </a:ext>
            </a:extLst>
          </p:cNvPr>
          <p:cNvSpPr txBox="1"/>
          <p:nvPr/>
        </p:nvSpPr>
        <p:spPr>
          <a:xfrm>
            <a:off x="6231342" y="175150"/>
            <a:ext cx="598018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200">
                <a:solidFill>
                  <a:schemeClr val="tx2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Assainir les maçonneries, </a:t>
            </a:r>
            <a:r>
              <a:rPr lang="fr-FR" sz="2200" err="1">
                <a:solidFill>
                  <a:schemeClr val="tx2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couliner</a:t>
            </a:r>
            <a:r>
              <a:rPr lang="fr-FR" sz="2200">
                <a:solidFill>
                  <a:schemeClr val="tx2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, réparer les pierres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AA98C237-29FE-D8F7-0547-352CC2F993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0522" y="5162512"/>
            <a:ext cx="1845721" cy="1678857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74BE1D67-71DD-1270-0808-156E656D992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7474" y="2887001"/>
            <a:ext cx="631816" cy="541999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2B7BEF8-C03C-FA17-7B85-85125BC417C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08" y="2861186"/>
            <a:ext cx="631816" cy="54199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2493B66F-88AC-757D-9E24-219943A167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611" y="6125446"/>
            <a:ext cx="631816" cy="541999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AAC7F72C-D50D-D342-5A35-3331C97249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914" y="6084350"/>
            <a:ext cx="685044" cy="624675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704F3BF3-1C39-91D9-4F32-7BBAD544C76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683" y="6135278"/>
            <a:ext cx="608892" cy="522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693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4EB2F811-F188-9076-5F3E-F3A8825AAF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43939" y="0"/>
            <a:ext cx="11039939" cy="735788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F29A52-E4CD-4E93-ABEC-AEEE57AF0243}"/>
              </a:ext>
            </a:extLst>
          </p:cNvPr>
          <p:cNvSpPr/>
          <p:nvPr/>
        </p:nvSpPr>
        <p:spPr>
          <a:xfrm rot="805672">
            <a:off x="3096844" y="813745"/>
            <a:ext cx="93054" cy="6573596"/>
          </a:xfrm>
          <a:prstGeom prst="rect">
            <a:avLst/>
          </a:prstGeom>
          <a:solidFill>
            <a:srgbClr val="D3B27B"/>
          </a:solidFill>
          <a:ln>
            <a:solidFill>
              <a:srgbClr val="D3B2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88F8CAEA-F85F-E743-B96E-C5EFC3BE5BC2}"/>
              </a:ext>
            </a:extLst>
          </p:cNvPr>
          <p:cNvSpPr/>
          <p:nvPr/>
        </p:nvSpPr>
        <p:spPr>
          <a:xfrm>
            <a:off x="-3373620" y="4845"/>
            <a:ext cx="7445829" cy="7878535"/>
          </a:xfrm>
          <a:prstGeom prst="parallelogram">
            <a:avLst/>
          </a:prstGeom>
          <a:solidFill>
            <a:srgbClr val="002C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DD23F6-949B-E0DA-9B73-3B3B5C6F757D}"/>
              </a:ext>
            </a:extLst>
          </p:cNvPr>
          <p:cNvSpPr txBox="1"/>
          <p:nvPr/>
        </p:nvSpPr>
        <p:spPr>
          <a:xfrm>
            <a:off x="13683" y="216523"/>
            <a:ext cx="435704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>
                <a:solidFill>
                  <a:srgbClr val="D3B27B"/>
                </a:solidFill>
                <a:latin typeface="Exo 2" panose="00000500000000000000" pitchFamily="2" charset="0"/>
              </a:rPr>
              <a:t>GAMME</a:t>
            </a:r>
          </a:p>
          <a:p>
            <a:r>
              <a:rPr lang="en-GB" sz="3200">
                <a:solidFill>
                  <a:srgbClr val="D3B27B"/>
                </a:solidFill>
                <a:latin typeface="Exo 2" panose="00000500000000000000" pitchFamily="2" charset="0"/>
              </a:rPr>
              <a:t>BIO-SOURCÉE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6AAE50-794E-3A43-5BF6-039D335D5CB4}"/>
              </a:ext>
            </a:extLst>
          </p:cNvPr>
          <p:cNvSpPr txBox="1"/>
          <p:nvPr/>
        </p:nvSpPr>
        <p:spPr>
          <a:xfrm>
            <a:off x="30688" y="1364738"/>
            <a:ext cx="3302172" cy="1259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fr-FR" sz="1200" b="1">
                <a:solidFill>
                  <a:srgbClr val="FFFFFF"/>
                </a:solidFill>
                <a:latin typeface="Exo 2" panose="00000500000000000000" pitchFamily="2" charset="0"/>
              </a:rPr>
              <a:t>La gamme biosourcée Saint-Astier® vous propose des liants, </a:t>
            </a:r>
            <a:r>
              <a:rPr lang="fr-FR" sz="1200" b="1">
                <a:solidFill>
                  <a:schemeClr val="bg1"/>
                </a:solidFill>
                <a:latin typeface="Exo 2" panose="00000500000000000000" pitchFamily="2" charset="0"/>
              </a:rPr>
              <a:t>une c</a:t>
            </a:r>
            <a:r>
              <a:rPr lang="fr-FR" sz="1200" b="1">
                <a:solidFill>
                  <a:srgbClr val="FFFFFF"/>
                </a:solidFill>
                <a:latin typeface="Exo 2" panose="00000500000000000000" pitchFamily="2" charset="0"/>
              </a:rPr>
              <a:t>hènevotte</a:t>
            </a:r>
            <a:r>
              <a:rPr lang="fr-FR" sz="1200" b="1">
                <a:solidFill>
                  <a:srgbClr val="C00000"/>
                </a:solidFill>
                <a:latin typeface="Exo 2" panose="00000500000000000000" pitchFamily="2" charset="0"/>
              </a:rPr>
              <a:t> </a:t>
            </a:r>
            <a:r>
              <a:rPr lang="fr-FR" sz="1200" b="1">
                <a:solidFill>
                  <a:schemeClr val="bg1"/>
                </a:solidFill>
                <a:latin typeface="Exo 2" panose="00000500000000000000" pitchFamily="2" charset="0"/>
              </a:rPr>
              <a:t>labelisée « Bâtiment » et des solutions enduit dédiées aux supports </a:t>
            </a:r>
            <a:r>
              <a:rPr lang="fr-FR" sz="1200" b="1" err="1">
                <a:solidFill>
                  <a:schemeClr val="bg1"/>
                </a:solidFill>
                <a:latin typeface="Exo 2" panose="00000500000000000000" pitchFamily="2" charset="0"/>
              </a:rPr>
              <a:t>bio-sourcés</a:t>
            </a:r>
            <a:r>
              <a:rPr lang="fr-FR" sz="1200" b="1">
                <a:solidFill>
                  <a:schemeClr val="bg1"/>
                </a:solidFill>
                <a:latin typeface="Exo 2" panose="00000500000000000000" pitchFamily="2" charset="0"/>
              </a:rPr>
              <a:t> pour garantir la cohérence des systèmes constructifs.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918A7A51-B5A5-B5BB-AB93-011D06315B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0934" y="3895319"/>
            <a:ext cx="2453192" cy="25632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7D9CE84-2CD7-1A9B-2C52-EFA799B49A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7052" y="3770174"/>
            <a:ext cx="2867194" cy="344005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620D4B8-B5C7-DE72-8554-1C04800A2899}"/>
              </a:ext>
            </a:extLst>
          </p:cNvPr>
          <p:cNvSpPr txBox="1"/>
          <p:nvPr/>
        </p:nvSpPr>
        <p:spPr>
          <a:xfrm>
            <a:off x="6279678" y="399419"/>
            <a:ext cx="5856147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rgbClr val="002C4D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Les solutions 100% dédiées bâti bio-sourcé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27B3F51-12DF-6547-14FE-9A81DC285454}"/>
              </a:ext>
            </a:extLst>
          </p:cNvPr>
          <p:cNvSpPr txBox="1"/>
          <p:nvPr/>
        </p:nvSpPr>
        <p:spPr>
          <a:xfrm>
            <a:off x="8633129" y="3770174"/>
            <a:ext cx="1079116" cy="461665"/>
          </a:xfrm>
          <a:prstGeom prst="rect">
            <a:avLst/>
          </a:prstGeom>
          <a:solidFill>
            <a:srgbClr val="C8A46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Les liants</a:t>
            </a:r>
            <a:r>
              <a:rPr lang="fr-FR" sz="2400"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 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244B9B16-6B97-F7A6-9A14-9D29BD3B5C19}"/>
              </a:ext>
            </a:extLst>
          </p:cNvPr>
          <p:cNvSpPr txBox="1"/>
          <p:nvPr/>
        </p:nvSpPr>
        <p:spPr>
          <a:xfrm>
            <a:off x="8721759" y="6426502"/>
            <a:ext cx="3414066" cy="338554"/>
          </a:xfrm>
          <a:prstGeom prst="rect">
            <a:avLst/>
          </a:prstGeom>
          <a:solidFill>
            <a:srgbClr val="C8A46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La Chènevotte labelisée « Bâtiment »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3D7529B8-12FF-509A-8B8A-2305AF727543}"/>
              </a:ext>
            </a:extLst>
          </p:cNvPr>
          <p:cNvSpPr txBox="1"/>
          <p:nvPr/>
        </p:nvSpPr>
        <p:spPr>
          <a:xfrm>
            <a:off x="3574231" y="6003070"/>
            <a:ext cx="2794306" cy="830997"/>
          </a:xfrm>
          <a:prstGeom prst="rect">
            <a:avLst/>
          </a:prstGeom>
          <a:solidFill>
            <a:srgbClr val="C8A464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600">
                <a:solidFill>
                  <a:schemeClr val="bg1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Le mortier prêt à l’emploi adapté aux supports blocs et béton de chanvre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7881B199-F17A-AD3E-1DE3-55E912FC333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093" y="3758604"/>
            <a:ext cx="538170" cy="461665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CB10198B-EA13-A182-608E-95DB99022D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6054" y="6364946"/>
            <a:ext cx="538170" cy="4616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2F7002C-3389-0CCD-6AD5-322F2C1B7A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71150" y="896247"/>
            <a:ext cx="2608594" cy="3129871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D73FB49A-AB48-9BE7-6726-12766F7F80A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5462" y="806260"/>
            <a:ext cx="758496" cy="726411"/>
          </a:xfrm>
          <a:prstGeom prst="rect">
            <a:avLst/>
          </a:prstGeom>
        </p:spPr>
      </p:pic>
      <p:pic>
        <p:nvPicPr>
          <p:cNvPr id="4" name="Image 3" descr="Une image contenant texte, capture d’écran, Police&#10;&#10;Description générée automatiquement">
            <a:extLst>
              <a:ext uri="{FF2B5EF4-FFF2-40B4-BE49-F238E27FC236}">
                <a16:creationId xmlns:a16="http://schemas.microsoft.com/office/drawing/2014/main" id="{3EECC029-D3E5-0A25-ED4A-0C759A6C645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8391" y="850585"/>
            <a:ext cx="2557789" cy="3214500"/>
          </a:xfrm>
          <a:prstGeom prst="rect">
            <a:avLst/>
          </a:prstGeom>
        </p:spPr>
      </p:pic>
      <p:pic>
        <p:nvPicPr>
          <p:cNvPr id="12" name="Image 11" descr="Une image contenant texte, Police, capture d’écran&#10;&#10;Description générée automatiquement">
            <a:extLst>
              <a:ext uri="{FF2B5EF4-FFF2-40B4-BE49-F238E27FC236}">
                <a16:creationId xmlns:a16="http://schemas.microsoft.com/office/drawing/2014/main" id="{691083AA-5922-9897-B27B-7425798A000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875" y="780219"/>
            <a:ext cx="2453192" cy="3451620"/>
          </a:xfrm>
          <a:prstGeom prst="rect">
            <a:avLst/>
          </a:prstGeom>
        </p:spPr>
      </p:pic>
      <p:pic>
        <p:nvPicPr>
          <p:cNvPr id="15" name="Image 14" descr="Une image contenant texte, Approvisionnement général, Produit en papier&#10;&#10;Description générée automatiquement">
            <a:extLst>
              <a:ext uri="{FF2B5EF4-FFF2-40B4-BE49-F238E27FC236}">
                <a16:creationId xmlns:a16="http://schemas.microsoft.com/office/drawing/2014/main" id="{405B2E06-8D03-BFDB-9F6B-F46BCC9865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2309" y="696351"/>
            <a:ext cx="2678344" cy="36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8729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38B731F4-9528-8330-B527-CB8B703A20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8175" y="129778"/>
            <a:ext cx="10406509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8F29A52-E4CD-4E93-ABEC-AEEE57AF0243}"/>
              </a:ext>
            </a:extLst>
          </p:cNvPr>
          <p:cNvSpPr/>
          <p:nvPr/>
        </p:nvSpPr>
        <p:spPr>
          <a:xfrm rot="805672">
            <a:off x="3096844" y="813745"/>
            <a:ext cx="93054" cy="6573596"/>
          </a:xfrm>
          <a:prstGeom prst="rect">
            <a:avLst/>
          </a:prstGeom>
          <a:solidFill>
            <a:srgbClr val="D3B27B"/>
          </a:solidFill>
          <a:ln>
            <a:solidFill>
              <a:srgbClr val="D3B27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Parallélogramme 5">
            <a:extLst>
              <a:ext uri="{FF2B5EF4-FFF2-40B4-BE49-F238E27FC236}">
                <a16:creationId xmlns:a16="http://schemas.microsoft.com/office/drawing/2014/main" id="{88F8CAEA-F85F-E743-B96E-C5EFC3BE5BC2}"/>
              </a:ext>
            </a:extLst>
          </p:cNvPr>
          <p:cNvSpPr/>
          <p:nvPr/>
        </p:nvSpPr>
        <p:spPr>
          <a:xfrm>
            <a:off x="-3379627" y="146569"/>
            <a:ext cx="7445829" cy="7878535"/>
          </a:xfrm>
          <a:prstGeom prst="parallelogram">
            <a:avLst/>
          </a:prstGeom>
          <a:solidFill>
            <a:srgbClr val="002C4D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DD23F6-949B-E0DA-9B73-3B3B5C6F757D}"/>
              </a:ext>
            </a:extLst>
          </p:cNvPr>
          <p:cNvSpPr txBox="1"/>
          <p:nvPr/>
        </p:nvSpPr>
        <p:spPr>
          <a:xfrm>
            <a:off x="-2275871" y="322675"/>
            <a:ext cx="73925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>
                <a:solidFill>
                  <a:schemeClr val="bg1"/>
                </a:solidFill>
                <a:latin typeface="Exo 2" panose="00000500000000000000" pitchFamily="2" charset="0"/>
              </a:rPr>
              <a:t>SUR ROCALIA 2025 </a:t>
            </a:r>
          </a:p>
          <a:p>
            <a:pPr algn="ctr"/>
            <a:r>
              <a:rPr lang="en-GB" sz="3600" b="1" dirty="0">
                <a:solidFill>
                  <a:schemeClr val="bg1"/>
                </a:solidFill>
                <a:latin typeface="Exo 2" panose="00000500000000000000" pitchFamily="2" charset="0"/>
              </a:rPr>
              <a:t>GAMME SPÉCIALITÉ  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C36AAE50-794E-3A43-5BF6-039D335D5CB4}"/>
              </a:ext>
            </a:extLst>
          </p:cNvPr>
          <p:cNvSpPr txBox="1"/>
          <p:nvPr/>
        </p:nvSpPr>
        <p:spPr>
          <a:xfrm>
            <a:off x="-855227" y="2153218"/>
            <a:ext cx="40828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>
                <a:solidFill>
                  <a:srgbClr val="FFFFFF"/>
                </a:solidFill>
                <a:latin typeface="Exo 2 Semi Bold" panose="00000700000000000000" pitchFamily="2" charset="0"/>
              </a:rPr>
              <a:t>Véritable complément de nos gammes précédentes, la gamme spécialité réunit des solutions à la chaux hydraulique pour le scellement de toiture, la préparation de supports difficiles, la stabilisation de sols, et le montage de maçonnerie de pierres massives.</a:t>
            </a:r>
          </a:p>
          <a:p>
            <a:endParaRPr lang="fr-FR" sz="1200" b="1" dirty="0">
              <a:solidFill>
                <a:srgbClr val="FFFFFF"/>
              </a:solidFill>
              <a:latin typeface="Exo2-SemiBold"/>
            </a:endParaRPr>
          </a:p>
          <a:p>
            <a:endParaRPr lang="fr-FR" sz="1200" b="1" dirty="0">
              <a:solidFill>
                <a:srgbClr val="FFFFFF"/>
              </a:solidFill>
              <a:latin typeface="Exo2-SemiBold"/>
            </a:endParaRPr>
          </a:p>
          <a:p>
            <a:r>
              <a:rPr lang="fr-FR" sz="2400" dirty="0">
                <a:solidFill>
                  <a:srgbClr val="FFFFFF"/>
                </a:solidFill>
                <a:latin typeface="Satisfy" panose="02000000000000000000" pitchFamily="2" charset="0"/>
                <a:ea typeface="Satisfy" panose="02000000000000000000" pitchFamily="2" charset="0"/>
              </a:rPr>
              <a:t>S’adapter : c’est notre métier !</a:t>
            </a:r>
            <a:endParaRPr lang="en-GB" sz="2400" dirty="0">
              <a:latin typeface="Satisfy" panose="02000000000000000000" pitchFamily="2" charset="0"/>
              <a:ea typeface="Satisfy" panose="02000000000000000000" pitchFamily="2" charset="0"/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AC9F0B4D-92E6-A5A1-9672-857DA2DFDE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99821" y="2676668"/>
            <a:ext cx="2960445" cy="355193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0CF0526-966A-1C89-28F2-3BFFA305B0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5032" r="561" b="13128"/>
          <a:stretch/>
        </p:blipFill>
        <p:spPr>
          <a:xfrm>
            <a:off x="9261307" y="42359"/>
            <a:ext cx="2577910" cy="223455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74F3EB51-51FD-EFE6-EBF6-F46B85D60A5D}"/>
              </a:ext>
            </a:extLst>
          </p:cNvPr>
          <p:cNvSpPr txBox="1"/>
          <p:nvPr/>
        </p:nvSpPr>
        <p:spPr>
          <a:xfrm>
            <a:off x="6330173" y="384959"/>
            <a:ext cx="293113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2000" b="1" i="0" dirty="0">
                <a:effectLst/>
                <a:latin typeface="Exo 2 Extra Light" panose="00000300000000000000" pitchFamily="2" charset="0"/>
              </a:rPr>
              <a:t>Mortiers </a:t>
            </a:r>
            <a:r>
              <a:rPr lang="fr-FR" sz="2000" b="1" dirty="0">
                <a:latin typeface="Exo 2 Extra Light" panose="00000300000000000000" pitchFamily="2" charset="0"/>
              </a:rPr>
              <a:t>de montage de</a:t>
            </a:r>
          </a:p>
          <a:p>
            <a:pPr algn="ctr"/>
            <a:r>
              <a:rPr lang="fr-FR" sz="2000" b="1" dirty="0">
                <a:latin typeface="Exo 2 Extra Light" panose="00000300000000000000" pitchFamily="2" charset="0"/>
              </a:rPr>
              <a:t>Pierres massives M3 M5 M10 M20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51956CD-76B7-601F-4350-B99F2DE693BC}"/>
              </a:ext>
            </a:extLst>
          </p:cNvPr>
          <p:cNvSpPr txBox="1"/>
          <p:nvPr/>
        </p:nvSpPr>
        <p:spPr>
          <a:xfrm>
            <a:off x="2902578" y="5841831"/>
            <a:ext cx="26377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b="1" i="0" dirty="0">
                <a:solidFill>
                  <a:schemeClr val="bg1"/>
                </a:solidFill>
                <a:effectLst/>
                <a:latin typeface="Exo 2 Extra Light" panose="00000300000000000000" pitchFamily="2" charset="0"/>
              </a:rPr>
              <a:t>Chaux de stabilisation pour les sols</a:t>
            </a:r>
            <a:endParaRPr lang="fr-FR" sz="1600" b="1" dirty="0">
              <a:solidFill>
                <a:schemeClr val="bg1"/>
              </a:solidFill>
              <a:latin typeface="Exo 2 Extra Light" panose="00000300000000000000" pitchFamily="2" charset="0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55E013E-2A40-5167-E0ED-CA41183F348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668" y="2821526"/>
            <a:ext cx="2725765" cy="3857301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0102641-834B-5FBF-3936-F49D0DD22CE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296" y="2549221"/>
            <a:ext cx="2725765" cy="385730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5FB04B1-9FD2-341A-8E2D-112C0868C3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0282" y="2226587"/>
            <a:ext cx="2761330" cy="3907631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61355A54-12FB-AA33-4C11-C25229FC6E1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32" y="1613692"/>
            <a:ext cx="2723345" cy="3907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6797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C4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E7368ABD-8800-4909-BC37-9FBEB97E83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95" t="22030" r="83260" b="29008"/>
          <a:stretch/>
        </p:blipFill>
        <p:spPr>
          <a:xfrm rot="10800000">
            <a:off x="0" y="195859"/>
            <a:ext cx="3499967" cy="64662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3945450-E4C1-4D86-A879-E5FD7992CF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21" t="51790" r="8626" b="23925"/>
          <a:stretch/>
        </p:blipFill>
        <p:spPr>
          <a:xfrm>
            <a:off x="3499968" y="2063748"/>
            <a:ext cx="7834965" cy="136524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978145A6-92C8-4EA4-AA17-FA75DE7FB905}"/>
              </a:ext>
            </a:extLst>
          </p:cNvPr>
          <p:cNvSpPr txBox="1"/>
          <p:nvPr/>
        </p:nvSpPr>
        <p:spPr>
          <a:xfrm>
            <a:off x="3249294" y="3828534"/>
            <a:ext cx="783496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D3B27B"/>
                </a:solidFill>
                <a:latin typeface="Charlevoix Pro" panose="00000500000000000000" pitchFamily="50" charset="0"/>
              </a:rPr>
              <a:t>LA CHAUX, L’EXCELLENCE POUR LA VIE</a:t>
            </a:r>
          </a:p>
          <a:p>
            <a:pPr algn="ctr"/>
            <a:endParaRPr lang="fr-FR" sz="2000" b="1" dirty="0">
              <a:solidFill>
                <a:srgbClr val="D3B27B"/>
              </a:solidFill>
              <a:latin typeface="Charlevoix Pro" panose="00000500000000000000" pitchFamily="50" charset="0"/>
            </a:endParaRPr>
          </a:p>
          <a:p>
            <a:pPr algn="ctr"/>
            <a:r>
              <a:rPr lang="fr-FR" sz="2000" b="1" dirty="0">
                <a:solidFill>
                  <a:srgbClr val="D3B27B"/>
                </a:solidFill>
                <a:latin typeface="Charlevoix Pro" panose="00000500000000000000" pitchFamily="50" charset="0"/>
              </a:rPr>
              <a:t>Eric DELANOË – 06 08 403 647</a:t>
            </a:r>
          </a:p>
          <a:p>
            <a:pPr algn="ctr"/>
            <a:r>
              <a:rPr lang="fr-FR" sz="2000" b="1" dirty="0" err="1">
                <a:solidFill>
                  <a:srgbClr val="D3B37D"/>
                </a:solidFill>
                <a:latin typeface="Charlevoix Pro" panose="00000500000000000000" pitchFamily="50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e.delanoe@saint-astier</a:t>
            </a:r>
            <a:r>
              <a:rPr lang="fr-FR" sz="2000" b="1" dirty="0" err="1">
                <a:solidFill>
                  <a:srgbClr val="D3B37D"/>
                </a:solidFill>
                <a:latin typeface="Charlevoix Pro" panose="00000500000000000000" pitchFamily="50" charset="0"/>
              </a:rPr>
              <a:t>.com</a:t>
            </a:r>
            <a:endParaRPr lang="fr-FR" sz="2000" b="1" dirty="0">
              <a:solidFill>
                <a:srgbClr val="D3B37D"/>
              </a:solidFill>
              <a:latin typeface="Charlevoix Pro" panose="00000500000000000000" pitchFamily="50" charset="0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8849ED4-D9A3-4553-8A24-6FDEDE29CA77}"/>
              </a:ext>
            </a:extLst>
          </p:cNvPr>
          <p:cNvSpPr txBox="1"/>
          <p:nvPr/>
        </p:nvSpPr>
        <p:spPr>
          <a:xfrm>
            <a:off x="2896977" y="782697"/>
            <a:ext cx="7834965" cy="5715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>
                <a:solidFill>
                  <a:srgbClr val="D3B37D"/>
                </a:solidFill>
                <a:latin typeface="Charlevoix Pro" panose="00000500000000000000" pitchFamily="50" charset="0"/>
                <a:ea typeface="Satisfy" panose="02000000000000000000" pitchFamily="2" charset="0"/>
              </a:rPr>
              <a:t>MERCI DE VOTRE ATTENTION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5ECDEDE-13F1-F401-328A-8563135168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022" y="5868434"/>
            <a:ext cx="5580856" cy="41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65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648809EE-88A1-49D1-8385-1652FE743148}"/>
              </a:ext>
            </a:extLst>
          </p:cNvPr>
          <p:cNvSpPr txBox="1"/>
          <p:nvPr/>
        </p:nvSpPr>
        <p:spPr>
          <a:xfrm>
            <a:off x="25567" y="672615"/>
            <a:ext cx="6734660" cy="63401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C4D"/>
                </a:solidFill>
                <a:latin typeface="Exo 2" panose="00000500000000000000" pitchFamily="2" charset="0"/>
              </a:rPr>
              <a:t>Une entreprise familiale </a:t>
            </a:r>
            <a:r>
              <a:rPr lang="fr-FR" sz="1600" dirty="0">
                <a:solidFill>
                  <a:srgbClr val="002C4D"/>
                </a:solidFill>
                <a:latin typeface="Exo 2" panose="00000500000000000000" pitchFamily="2" charset="0"/>
              </a:rPr>
              <a:t>(4</a:t>
            </a:r>
            <a:r>
              <a:rPr lang="fr-FR" sz="1600" baseline="30000" dirty="0">
                <a:solidFill>
                  <a:srgbClr val="002C4D"/>
                </a:solidFill>
                <a:latin typeface="Exo 2" panose="00000500000000000000" pitchFamily="2" charset="0"/>
              </a:rPr>
              <a:t>ème </a:t>
            </a:r>
            <a:r>
              <a:rPr lang="fr-FR" sz="1600" dirty="0">
                <a:solidFill>
                  <a:srgbClr val="002C4D"/>
                </a:solidFill>
                <a:latin typeface="Exo 2" panose="00000500000000000000" pitchFamily="2" charset="0"/>
              </a:rPr>
              <a:t>et 5</a:t>
            </a:r>
            <a:r>
              <a:rPr lang="fr-FR" sz="1600" baseline="30000" dirty="0">
                <a:solidFill>
                  <a:srgbClr val="002C4D"/>
                </a:solidFill>
                <a:latin typeface="Exo 2" panose="00000500000000000000" pitchFamily="2" charset="0"/>
              </a:rPr>
              <a:t>ème </a:t>
            </a:r>
            <a:r>
              <a:rPr lang="fr-FR" sz="1600" dirty="0">
                <a:solidFill>
                  <a:srgbClr val="002C4D"/>
                </a:solidFill>
                <a:latin typeface="Exo 2" panose="00000500000000000000" pitchFamily="2" charset="0"/>
              </a:rPr>
              <a:t>générations) qui perpétue son savoir-faire grâce à l’union de plusieurs familles fondatrices et grâce à des choix stratégiques opérés ces 50 dernières années.</a:t>
            </a: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100" b="1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C4D"/>
                </a:solidFill>
                <a:latin typeface="Exo 2" panose="00000500000000000000" pitchFamily="2" charset="0"/>
              </a:rPr>
              <a:t>Dernier chaufournier 100% français, local</a:t>
            </a:r>
            <a:r>
              <a:rPr lang="fr-FR" sz="1600" dirty="0">
                <a:solidFill>
                  <a:srgbClr val="002C4D"/>
                </a:solidFill>
                <a:latin typeface="Exo 2" panose="00000500000000000000" pitchFamily="2" charset="0"/>
              </a:rPr>
              <a:t>, basé et ancré sur la commune de Saint-Astier, en Dordogne (Périgord Blanc) et </a:t>
            </a:r>
            <a:r>
              <a:rPr lang="fr-FR" sz="1600" b="1" dirty="0">
                <a:solidFill>
                  <a:srgbClr val="002C4D"/>
                </a:solidFill>
                <a:latin typeface="Exo 2" panose="00000500000000000000" pitchFamily="2" charset="0"/>
              </a:rPr>
              <a:t>producteur de Chaux Hydrauliques Naturelles Pures. </a:t>
            </a:r>
          </a:p>
          <a:p>
            <a:pPr algn="just">
              <a:lnSpc>
                <a:spcPct val="150000"/>
              </a:lnSpc>
            </a:pPr>
            <a:endParaRPr lang="fr-FR" sz="1100" b="1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C4D"/>
                </a:solidFill>
                <a:latin typeface="Exo 2" panose="00000500000000000000" pitchFamily="2" charset="0"/>
              </a:rPr>
              <a:t>Une carrière de calcaire en souterrain, unique en Europe.</a:t>
            </a:r>
          </a:p>
          <a:p>
            <a:pPr algn="just">
              <a:lnSpc>
                <a:spcPct val="150000"/>
              </a:lnSpc>
            </a:pPr>
            <a:endParaRPr lang="fr-FR" sz="1100" b="1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dirty="0">
                <a:solidFill>
                  <a:srgbClr val="002C4D"/>
                </a:solidFill>
                <a:latin typeface="Exo 2"/>
              </a:rPr>
              <a:t>Un savoir-faire rare et reconnu par les acteurs du marché, </a:t>
            </a:r>
            <a:endParaRPr lang="fr-FR" sz="1600" b="1" dirty="0">
              <a:solidFill>
                <a:srgbClr val="002C4D"/>
              </a:solidFill>
              <a:highlight>
                <a:srgbClr val="00FF00"/>
              </a:highlight>
              <a:latin typeface="Exo 2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sz="1600" b="1" dirty="0">
                <a:solidFill>
                  <a:srgbClr val="002C4D"/>
                </a:solidFill>
                <a:latin typeface="Exo 2"/>
              </a:rPr>
              <a:t>labellisée « Entreprise du Patrimoine Vivant » depuis 2022 </a:t>
            </a:r>
            <a:endParaRPr lang="fr-FR" sz="1600" b="1" dirty="0">
              <a:solidFill>
                <a:srgbClr val="002C4D"/>
              </a:solidFill>
              <a:highlight>
                <a:srgbClr val="00FF00"/>
              </a:highlight>
              <a:latin typeface="Exo 2" panose="00000500000000000000" pitchFamily="2" charset="0"/>
            </a:endParaRPr>
          </a:p>
          <a:p>
            <a:pPr algn="just">
              <a:lnSpc>
                <a:spcPct val="150000"/>
              </a:lnSpc>
            </a:pPr>
            <a:r>
              <a:rPr lang="fr-FR" sz="1600" b="1" dirty="0">
                <a:solidFill>
                  <a:srgbClr val="002C4D"/>
                </a:solidFill>
                <a:latin typeface="Exo 2"/>
              </a:rPr>
              <a:t>et « Origine France Garantie » pour ses chaux </a:t>
            </a:r>
          </a:p>
          <a:p>
            <a:pPr algn="just">
              <a:lnSpc>
                <a:spcPct val="150000"/>
              </a:lnSpc>
            </a:pPr>
            <a:r>
              <a:rPr lang="fr-FR" sz="1600" b="1" dirty="0">
                <a:solidFill>
                  <a:srgbClr val="002C4D"/>
                </a:solidFill>
                <a:latin typeface="Exo 2"/>
              </a:rPr>
              <a:t>hydrauliques naturelles en 2023.</a:t>
            </a:r>
            <a:endParaRPr lang="fr-FR" sz="1600" b="1" dirty="0">
              <a:solidFill>
                <a:srgbClr val="002C4D"/>
              </a:solidFill>
              <a:highlight>
                <a:srgbClr val="00FF00"/>
              </a:highlight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fr-FR" sz="1100" b="1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 b="1" dirty="0">
                <a:solidFill>
                  <a:srgbClr val="002C4D"/>
                </a:solidFill>
                <a:latin typeface="Exo 2"/>
              </a:rPr>
              <a:t>Un centre de formation</a:t>
            </a:r>
            <a:r>
              <a:rPr lang="fr-FR" sz="1600" dirty="0">
                <a:solidFill>
                  <a:srgbClr val="002C4D"/>
                </a:solidFill>
                <a:latin typeface="Exo 2"/>
              </a:rPr>
              <a:t> certifié QUALIOPI qui forme </a:t>
            </a:r>
          </a:p>
          <a:p>
            <a:pPr algn="just">
              <a:lnSpc>
                <a:spcPct val="150000"/>
              </a:lnSpc>
            </a:pPr>
            <a:r>
              <a:rPr lang="fr-FR" sz="1600" dirty="0">
                <a:solidFill>
                  <a:srgbClr val="002C4D"/>
                </a:solidFill>
                <a:latin typeface="Exo 2"/>
              </a:rPr>
              <a:t>chaque année plus de 300 professionnels.</a:t>
            </a:r>
            <a:endParaRPr lang="fr-FR" dirty="0">
              <a:ea typeface="Calibri" panose="020F0502020204030204"/>
              <a:cs typeface="Calibri" panose="020F0502020204030204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400" b="1" dirty="0">
              <a:solidFill>
                <a:srgbClr val="002C4D"/>
              </a:solidFill>
              <a:latin typeface="Trebuchet MS" panose="020B0603020202020204" pitchFamily="34" charset="0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endParaRPr lang="fr-FR" sz="1400" dirty="0">
              <a:solidFill>
                <a:srgbClr val="002C4D"/>
              </a:solidFill>
              <a:latin typeface="Trebuchet MS" panose="020B060302020202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168E8381-1789-41EE-B7B0-71A8F8F35B60}"/>
              </a:ext>
            </a:extLst>
          </p:cNvPr>
          <p:cNvSpPr/>
          <p:nvPr/>
        </p:nvSpPr>
        <p:spPr>
          <a:xfrm>
            <a:off x="6980122" y="0"/>
            <a:ext cx="5211877" cy="6858000"/>
          </a:xfrm>
          <a:prstGeom prst="rect">
            <a:avLst/>
          </a:prstGeom>
          <a:solidFill>
            <a:srgbClr val="002C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052" name="Picture 4" descr="Qualiopi, la certification qualité des organismes de formation - I.Cert">
            <a:extLst>
              <a:ext uri="{FF2B5EF4-FFF2-40B4-BE49-F238E27FC236}">
                <a16:creationId xmlns:a16="http://schemas.microsoft.com/office/drawing/2014/main" id="{3DD34322-A904-402F-840F-28A5AD80E8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9536" y="5752124"/>
            <a:ext cx="1550586" cy="86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5ACF12-3A85-4A83-83A8-AC6ADBFDAB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240" y="1511201"/>
            <a:ext cx="884155" cy="1363072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F24E6D47-DBBB-44D5-ADA0-DA4F7AEDA4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5696" y="1508711"/>
            <a:ext cx="2300957" cy="1363072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4B19729-5BB3-48A7-A4DD-8437EB7B8A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8776" b="14165"/>
          <a:stretch/>
        </p:blipFill>
        <p:spPr>
          <a:xfrm>
            <a:off x="7115612" y="2956690"/>
            <a:ext cx="4961041" cy="2463073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3317A596-2193-43EA-A61E-254F0F6E58B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18" b="15329"/>
          <a:stretch/>
        </p:blipFill>
        <p:spPr>
          <a:xfrm>
            <a:off x="7115610" y="1508711"/>
            <a:ext cx="1628953" cy="136556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8921480-3154-4876-9E02-0300AFA8B69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9"/>
          <a:stretch/>
        </p:blipFill>
        <p:spPr>
          <a:xfrm>
            <a:off x="10087897" y="5494467"/>
            <a:ext cx="1988756" cy="119766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6233C681-FC8F-4242-8219-DD077E2B43DE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4680" r="529"/>
          <a:stretch/>
        </p:blipFill>
        <p:spPr>
          <a:xfrm>
            <a:off x="7115611" y="5497938"/>
            <a:ext cx="2907393" cy="1194197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A3300374-7E8D-4F3D-9AF0-F09A4908F9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" t="8776" b="14165"/>
          <a:stretch/>
        </p:blipFill>
        <p:spPr>
          <a:xfrm>
            <a:off x="7115612" y="2953224"/>
            <a:ext cx="4961041" cy="2463073"/>
          </a:xfrm>
          <a:prstGeom prst="rect">
            <a:avLst/>
          </a:prstGeom>
        </p:spPr>
      </p:pic>
      <p:pic>
        <p:nvPicPr>
          <p:cNvPr id="2054" name="Picture 6" descr="Europe - RDM : AFNOR Certification se lance dans la course à l&amp;#39;habilitation  - RIS.WORLD">
            <a:extLst>
              <a:ext uri="{FF2B5EF4-FFF2-40B4-BE49-F238E27FC236}">
                <a16:creationId xmlns:a16="http://schemas.microsoft.com/office/drawing/2014/main" id="{D6622D27-A91C-4290-9733-31D08CF479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21906" r="12937" b="32273"/>
          <a:stretch/>
        </p:blipFill>
        <p:spPr bwMode="auto">
          <a:xfrm>
            <a:off x="5864046" y="2807770"/>
            <a:ext cx="735998" cy="290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61F44E5-1179-4A23-8EEB-470597030F7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284" y="107688"/>
            <a:ext cx="4314332" cy="1440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F73CDEA-4204-4A3F-BB94-62FAFD636E57}"/>
              </a:ext>
            </a:extLst>
          </p:cNvPr>
          <p:cNvSpPr txBox="1"/>
          <p:nvPr/>
        </p:nvSpPr>
        <p:spPr>
          <a:xfrm>
            <a:off x="1698376" y="219381"/>
            <a:ext cx="3543550" cy="369332"/>
          </a:xfrm>
          <a:prstGeom prst="rect">
            <a:avLst/>
          </a:prstGeom>
          <a:solidFill>
            <a:srgbClr val="D3B37D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>
                <a:solidFill>
                  <a:srgbClr val="002C4D"/>
                </a:solidFill>
                <a:latin typeface="Charlevoix Pro Black" panose="00000A00000000000000" pitchFamily="50" charset="0"/>
              </a:rPr>
              <a:t>Date de création : 1912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674732-EC98-2392-32E0-6070EAB6B8D0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6" t="11437" r="11176" b="13334"/>
          <a:stretch/>
        </p:blipFill>
        <p:spPr>
          <a:xfrm>
            <a:off x="5304482" y="29187"/>
            <a:ext cx="791518" cy="784949"/>
          </a:xfrm>
          <a:prstGeom prst="rect">
            <a:avLst/>
          </a:prstGeom>
        </p:spPr>
      </p:pic>
      <p:pic>
        <p:nvPicPr>
          <p:cNvPr id="16" name="Image 15" descr="upload.wikimedia.org/wikipedia/commons/thumb/6/6b/...">
            <a:extLst>
              <a:ext uri="{FF2B5EF4-FFF2-40B4-BE49-F238E27FC236}">
                <a16:creationId xmlns:a16="http://schemas.microsoft.com/office/drawing/2014/main" id="{E3FBFE53-B283-D525-DDF2-EDFDAB6226E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751269" y="4243021"/>
            <a:ext cx="1119310" cy="11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281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2063496" y="178543"/>
            <a:ext cx="3821987" cy="736063"/>
          </a:xfrm>
          <a:prstGeom prst="rect">
            <a:avLst/>
          </a:prstGeom>
        </p:spPr>
        <p:txBody>
          <a:bodyPr/>
          <a:lstStyle/>
          <a:p>
            <a:r>
              <a:rPr lang="fr-FR" b="1" dirty="0">
                <a:solidFill>
                  <a:srgbClr val="D2AC7D"/>
                </a:solidFill>
                <a:latin typeface="Exo2"/>
              </a:rPr>
              <a:t>Préambule :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924909" y="875600"/>
            <a:ext cx="8544504" cy="4060347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Les techniques de construction n’ont cessé d’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évoluer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depuis l’apparition de l’homme sur terre.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A l’origine des cavités naturelles (grottes) pour se loger, l’homme a su développer et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améliorer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son habitat. De la hutte au palais, des maisons à pans de bois aux maisons en pierre. L’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évolution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des techniques à bâtir s’est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accompagnée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d’une transformation et d’une amélioration croissante des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matériaux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pour augmenter leurs performances. </a:t>
            </a:r>
            <a:br>
              <a:rPr lang="fr-FR" sz="1500" dirty="0">
                <a:latin typeface="Exo 2" charset="0"/>
                <a:ea typeface="Exo 2" charset="0"/>
                <a:cs typeface="Exo 2" charset="0"/>
              </a:rPr>
            </a:b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	</a:t>
            </a:r>
            <a:r>
              <a:rPr lang="fr-FR" sz="1500" b="1" dirty="0">
                <a:latin typeface="Exo 2" charset="0"/>
                <a:ea typeface="Exo 2" charset="0"/>
                <a:cs typeface="Exo 2" charset="0"/>
              </a:rPr>
              <a:t>Une des </a:t>
            </a:r>
            <a:r>
              <a:rPr lang="fr-FR" sz="1500" b="1" dirty="0" err="1">
                <a:latin typeface="Exo 2" charset="0"/>
                <a:ea typeface="Exo 2" charset="0"/>
                <a:cs typeface="Exo 2" charset="0"/>
              </a:rPr>
              <a:t>évolutions</a:t>
            </a:r>
            <a:r>
              <a:rPr lang="fr-FR" sz="1500" b="1" dirty="0">
                <a:latin typeface="Exo 2" charset="0"/>
                <a:ea typeface="Exo 2" charset="0"/>
                <a:cs typeface="Exo 2" charset="0"/>
              </a:rPr>
              <a:t> les plus importantes vient de la cuisson des </a:t>
            </a:r>
            <a:r>
              <a:rPr lang="fr-FR" sz="1500" b="1" dirty="0" err="1">
                <a:latin typeface="Exo 2" charset="0"/>
                <a:ea typeface="Exo 2" charset="0"/>
                <a:cs typeface="Exo 2" charset="0"/>
              </a:rPr>
              <a:t>minéraux</a:t>
            </a:r>
            <a:r>
              <a:rPr lang="fr-FR" sz="1500" b="1" dirty="0">
                <a:latin typeface="Exo 2" charset="0"/>
                <a:ea typeface="Exo 2" charset="0"/>
                <a:cs typeface="Exo 2" charset="0"/>
              </a:rPr>
              <a:t>. </a:t>
            </a:r>
            <a:br>
              <a:rPr lang="fr-FR" sz="1500" dirty="0">
                <a:latin typeface="Exo 2" charset="0"/>
                <a:ea typeface="Exo 2" charset="0"/>
                <a:cs typeface="Exo 2" charset="0"/>
              </a:rPr>
            </a:b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C’est le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développement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des connaissances de la physique et de la chimie et du potentiel qu’offre la cuisson qu’un nouveau type de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matériaux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a vu le jour ; Les liants de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maçonnerie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de plus en plus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élaborés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 ;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	Le </a:t>
            </a:r>
            <a:r>
              <a:rPr lang="fr-FR" sz="1500" dirty="0" err="1">
                <a:latin typeface="Exo 2" charset="0"/>
                <a:ea typeface="Exo 2" charset="0"/>
                <a:cs typeface="Exo 2" charset="0"/>
              </a:rPr>
              <a:t>plâtre</a:t>
            </a: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, 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r>
              <a:rPr lang="fr-FR" sz="1500" dirty="0">
                <a:latin typeface="Exo 2" charset="0"/>
                <a:ea typeface="Exo 2" charset="0"/>
                <a:cs typeface="Exo 2" charset="0"/>
              </a:rPr>
              <a:t>	La chaux et ensuite beaucoup plus tard le ciment. 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endParaRPr lang="fr-FR" sz="1700" dirty="0">
              <a:latin typeface="Exo 2" charset="0"/>
              <a:ea typeface="Exo 2" charset="0"/>
              <a:cs typeface="Exo 2" charset="0"/>
            </a:endParaRPr>
          </a:p>
          <a:p>
            <a:pPr marL="0" indent="0">
              <a:lnSpc>
                <a:spcPct val="150000"/>
              </a:lnSpc>
              <a:spcBef>
                <a:spcPts val="0"/>
              </a:spcBef>
              <a:buNone/>
            </a:pPr>
            <a:endParaRPr lang="fr-FR" dirty="0">
              <a:latin typeface="Exo 2" panose="000005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3018" y="5003226"/>
            <a:ext cx="2722652" cy="137462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483" y="4896940"/>
            <a:ext cx="2354908" cy="158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9823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 txBox="1">
            <a:spLocks noGrp="1"/>
          </p:cNvSpPr>
          <p:nvPr>
            <p:ph type="title"/>
          </p:nvPr>
        </p:nvSpPr>
        <p:spPr>
          <a:xfrm>
            <a:off x="2306762" y="54978"/>
            <a:ext cx="78867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Autofit/>
          </a:bodyPr>
          <a:lstStyle/>
          <a:p>
            <a:pPr>
              <a:spcBef>
                <a:spcPts val="0"/>
              </a:spcBef>
              <a:buClr>
                <a:srgbClr val="C8A464"/>
              </a:buClr>
              <a:buSzPts val="4400"/>
            </a:pPr>
            <a:r>
              <a:rPr lang="fr-FR" b="1" dirty="0">
                <a:solidFill>
                  <a:srgbClr val="C8A464"/>
                </a:solidFill>
                <a:latin typeface="Exo 2 Semi Bold"/>
                <a:ea typeface="Exo 2 Semi Bold"/>
                <a:cs typeface="Exo 2 Semi Bold"/>
                <a:sym typeface="Exo 2 Semi Bold"/>
              </a:rPr>
              <a:t>Plus ancienne attestation</a:t>
            </a:r>
            <a:endParaRPr b="1" dirty="0">
              <a:solidFill>
                <a:srgbClr val="C8A464"/>
              </a:solidFill>
              <a:latin typeface="Exo 2 Semi Bold"/>
              <a:ea typeface="Exo 2 Semi Bold"/>
              <a:cs typeface="Exo 2 Semi Bold"/>
              <a:sym typeface="Exo 2 Semi Bold"/>
            </a:endParaRPr>
          </a:p>
        </p:txBody>
      </p:sp>
      <p:sp>
        <p:nvSpPr>
          <p:cNvPr id="62" name="Shape 62"/>
          <p:cNvSpPr txBox="1">
            <a:spLocks noGrp="1"/>
          </p:cNvSpPr>
          <p:nvPr>
            <p:ph type="body" idx="1"/>
          </p:nvPr>
        </p:nvSpPr>
        <p:spPr>
          <a:xfrm>
            <a:off x="2152650" y="1380541"/>
            <a:ext cx="7886700" cy="620297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/>
          <a:p>
            <a:pPr indent="-50800">
              <a:spcBef>
                <a:spcPts val="0"/>
              </a:spcBef>
              <a:buNone/>
            </a:pPr>
            <a:r>
              <a:rPr lang="fr-FR" dirty="0" err="1"/>
              <a:t>Kébarien</a:t>
            </a:r>
            <a:r>
              <a:rPr lang="fr-FR" dirty="0"/>
              <a:t> géométrique ou </a:t>
            </a:r>
            <a:r>
              <a:rPr lang="fr-FR" dirty="0" err="1"/>
              <a:t>Kébarien</a:t>
            </a:r>
            <a:r>
              <a:rPr lang="fr-FR" dirty="0"/>
              <a:t> du Néguev</a:t>
            </a:r>
            <a:endParaRPr dirty="0">
              <a:solidFill>
                <a:schemeClr val="dk1"/>
              </a:solidFill>
              <a:latin typeface="Exo 2"/>
              <a:ea typeface="Exo 2"/>
              <a:cs typeface="Exo 2"/>
              <a:sym typeface="Exo 2"/>
            </a:endParaRPr>
          </a:p>
        </p:txBody>
      </p:sp>
      <p:sp>
        <p:nvSpPr>
          <p:cNvPr id="7" name="Shape 62">
            <a:extLst>
              <a:ext uri="{FF2B5EF4-FFF2-40B4-BE49-F238E27FC236}">
                <a16:creationId xmlns:a16="http://schemas.microsoft.com/office/drawing/2014/main" id="{F5A8A17F-06AF-4994-8936-74F83B8B515A}"/>
              </a:ext>
            </a:extLst>
          </p:cNvPr>
          <p:cNvSpPr txBox="1">
            <a:spLocks/>
          </p:cNvSpPr>
          <p:nvPr/>
        </p:nvSpPr>
        <p:spPr>
          <a:xfrm>
            <a:off x="2152649" y="2318733"/>
            <a:ext cx="7886700" cy="6202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228600" indent="-50800">
              <a:spcBef>
                <a:spcPts val="0"/>
              </a:spcBef>
              <a:buNone/>
            </a:pPr>
            <a:r>
              <a:rPr lang="fr-FR" dirty="0"/>
              <a:t>12,000 av J.-C.</a:t>
            </a:r>
          </a:p>
          <a:p>
            <a:pPr marL="228600" indent="-50800">
              <a:spcBef>
                <a:spcPts val="0"/>
              </a:spcBef>
              <a:buNone/>
            </a:pPr>
            <a:endParaRPr lang="fr-FR" dirty="0"/>
          </a:p>
        </p:txBody>
      </p:sp>
      <p:sp>
        <p:nvSpPr>
          <p:cNvPr id="8" name="Shape 62">
            <a:extLst>
              <a:ext uri="{FF2B5EF4-FFF2-40B4-BE49-F238E27FC236}">
                <a16:creationId xmlns:a16="http://schemas.microsoft.com/office/drawing/2014/main" id="{28D06BCC-7BB1-4A5B-96A6-B20F33849818}"/>
              </a:ext>
            </a:extLst>
          </p:cNvPr>
          <p:cNvSpPr txBox="1">
            <a:spLocks/>
          </p:cNvSpPr>
          <p:nvPr/>
        </p:nvSpPr>
        <p:spPr>
          <a:xfrm>
            <a:off x="2152649" y="3338171"/>
            <a:ext cx="7886700" cy="5750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>
            <a:pPr marL="228600" indent="-50800">
              <a:spcBef>
                <a:spcPts val="0"/>
              </a:spcBef>
              <a:buNone/>
            </a:pPr>
            <a:r>
              <a:rPr lang="fr-FR" dirty="0"/>
              <a:t>Site de </a:t>
            </a:r>
            <a:r>
              <a:rPr lang="fr-FR" dirty="0" err="1"/>
              <a:t>Lamaga</a:t>
            </a:r>
            <a:r>
              <a:rPr lang="fr-FR" dirty="0"/>
              <a:t> nord VIII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504E0F5-38AC-47F9-B366-01DC94A4EA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85071" y="1807146"/>
            <a:ext cx="3154279" cy="4593655"/>
          </a:xfrm>
          <a:prstGeom prst="rect">
            <a:avLst/>
          </a:prstGeom>
        </p:spPr>
      </p:pic>
      <p:sp>
        <p:nvSpPr>
          <p:cNvPr id="3" name="Flèche : droite 2">
            <a:extLst>
              <a:ext uri="{FF2B5EF4-FFF2-40B4-BE49-F238E27FC236}">
                <a16:creationId xmlns:a16="http://schemas.microsoft.com/office/drawing/2014/main" id="{02B9F058-D8A3-11C1-F363-D52B88FFD22F}"/>
              </a:ext>
            </a:extLst>
          </p:cNvPr>
          <p:cNvSpPr/>
          <p:nvPr/>
        </p:nvSpPr>
        <p:spPr>
          <a:xfrm>
            <a:off x="6358467" y="5004634"/>
            <a:ext cx="526602" cy="3048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CD3B69B9-0618-87C3-CBD0-D3D0841C6F5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r-FR"/>
              <a:t>L.Tedeschi 26/10/2022</a:t>
            </a:r>
          </a:p>
        </p:txBody>
      </p:sp>
      <p:sp>
        <p:nvSpPr>
          <p:cNvPr id="10" name="Espace réservé du numéro de diapositive 9">
            <a:extLst>
              <a:ext uri="{FF2B5EF4-FFF2-40B4-BE49-F238E27FC236}">
                <a16:creationId xmlns:a16="http://schemas.microsoft.com/office/drawing/2014/main" id="{E9579425-70CB-832E-2E9B-D11C052AED1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fr-FR">
                <a:solidFill>
                  <a:srgbClr val="888888"/>
                </a:solidFill>
                <a:latin typeface="Exo 2"/>
                <a:ea typeface="Exo 2"/>
                <a:cs typeface="Exo 2"/>
                <a:sym typeface="Exo 2"/>
              </a:rPr>
              <a:pPr/>
              <a:t>4</a:t>
            </a:fld>
            <a:endParaRPr lang="fr-FR">
              <a:solidFill>
                <a:srgbClr val="888888"/>
              </a:solidFill>
              <a:latin typeface="Exo 2"/>
              <a:ea typeface="Exo 2"/>
              <a:cs typeface="Exo 2"/>
              <a:sym typeface="Exo 2"/>
            </a:endParaRPr>
          </a:p>
        </p:txBody>
      </p:sp>
    </p:spTree>
    <p:extLst>
      <p:ext uri="{BB962C8B-B14F-4D97-AF65-F5344CB8AC3E}">
        <p14:creationId xmlns:p14="http://schemas.microsoft.com/office/powerpoint/2010/main" val="1248330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 build="p"/>
      <p:bldP spid="7" grpId="0"/>
      <p:bldP spid="8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DFD410B5-EAFC-4F48-9B4A-DB6DF3B78C4F}"/>
              </a:ext>
            </a:extLst>
          </p:cNvPr>
          <p:cNvSpPr txBox="1"/>
          <p:nvPr/>
        </p:nvSpPr>
        <p:spPr>
          <a:xfrm>
            <a:off x="7209307" y="174735"/>
            <a:ext cx="41484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>
                <a:solidFill>
                  <a:srgbClr val="D3B37D"/>
                </a:solidFill>
                <a:latin typeface="Charlevoix Pro" panose="00000500000000000000" pitchFamily="50" charset="0"/>
              </a:rPr>
              <a:t>LE CALCAIRE</a:t>
            </a:r>
          </a:p>
          <a:p>
            <a:pPr algn="ctr"/>
            <a:r>
              <a:rPr lang="fr-FR" sz="2800" b="1">
                <a:solidFill>
                  <a:srgbClr val="D3B37D"/>
                </a:solidFill>
                <a:latin typeface="Charlevoix Pro" panose="00000500000000000000" pitchFamily="50" charset="0"/>
              </a:rPr>
              <a:t> SAINT-ASTIER</a:t>
            </a:r>
            <a:r>
              <a:rPr lang="fr-FR" sz="2800" b="1" baseline="30000">
                <a:solidFill>
                  <a:srgbClr val="D3B37D"/>
                </a:solidFill>
                <a:latin typeface="Charlevoix Pro" panose="00000500000000000000" pitchFamily="50" charset="0"/>
              </a:rPr>
              <a:t>®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F45D23FD-346D-4DDB-853A-3026C88861C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2" t="156" r="20851" b="327"/>
          <a:stretch/>
        </p:blipFill>
        <p:spPr>
          <a:xfrm>
            <a:off x="-1" y="0"/>
            <a:ext cx="6432147" cy="6858000"/>
          </a:xfrm>
          <a:prstGeom prst="rect">
            <a:avLst/>
          </a:prstGeom>
          <a:ln w="76200"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F3C73FE-9FCF-4B9E-856E-F2A4FF666C60}"/>
              </a:ext>
            </a:extLst>
          </p:cNvPr>
          <p:cNvSpPr txBox="1"/>
          <p:nvPr/>
        </p:nvSpPr>
        <p:spPr>
          <a:xfrm>
            <a:off x="6947704" y="1128842"/>
            <a:ext cx="4671701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46050" indent="0" algn="ctr">
              <a:lnSpc>
                <a:spcPct val="150000"/>
              </a:lnSpc>
              <a:spcAft>
                <a:spcPts val="600"/>
              </a:spcAft>
              <a:buSzPct val="100000"/>
              <a:buNone/>
            </a:pPr>
            <a:r>
              <a:rPr lang="fr-FR" sz="2800">
                <a:solidFill>
                  <a:srgbClr val="002C4D"/>
                </a:solidFill>
                <a:latin typeface="Satisfy" panose="02000000000000000000" pitchFamily="2" charset="0"/>
                <a:ea typeface="Satisfy" panose="02000000000000000000" pitchFamily="2" charset="0"/>
                <a:sym typeface="Wingdings" panose="05000000000000000000" pitchFamily="2" charset="2"/>
              </a:rPr>
              <a:t>Notre source d’inspiration</a:t>
            </a:r>
            <a:endParaRPr lang="fr-FR" sz="1400" i="0">
              <a:solidFill>
                <a:srgbClr val="002C4D"/>
              </a:solidFill>
              <a:effectLst/>
              <a:latin typeface="Trebuchet MS" panose="020B0603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8080738-DF73-4E7E-BC88-EE4992CAA9A1}"/>
              </a:ext>
            </a:extLst>
          </p:cNvPr>
          <p:cNvSpPr txBox="1"/>
          <p:nvPr/>
        </p:nvSpPr>
        <p:spPr>
          <a:xfrm>
            <a:off x="6709667" y="1886073"/>
            <a:ext cx="5147776" cy="4888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>
                <a:solidFill>
                  <a:srgbClr val="002C4D"/>
                </a:solidFill>
                <a:latin typeface="Exo 2" panose="00000500000000000000" pitchFamily="2" charset="0"/>
              </a:rPr>
              <a:t>Banc de calcaire découvert en 1837 </a:t>
            </a:r>
            <a:r>
              <a:rPr lang="fr-FR" sz="1600" b="0" i="0">
                <a:solidFill>
                  <a:srgbClr val="002C4D"/>
                </a:solidFill>
                <a:effectLst/>
                <a:latin typeface="Exo 2" panose="00000500000000000000" pitchFamily="2" charset="0"/>
              </a:rPr>
              <a:t>au cœur du </a:t>
            </a:r>
            <a:r>
              <a:rPr lang="fr-FR" sz="1600" b="1" i="0">
                <a:solidFill>
                  <a:srgbClr val="002C4D"/>
                </a:solidFill>
                <a:effectLst/>
                <a:latin typeface="Exo 2" panose="00000500000000000000" pitchFamily="2" charset="0"/>
              </a:rPr>
              <a:t>Périgord blanc</a:t>
            </a:r>
            <a:r>
              <a:rPr lang="fr-FR" sz="1600" b="0" i="0">
                <a:solidFill>
                  <a:srgbClr val="002C4D"/>
                </a:solidFill>
                <a:effectLst/>
                <a:latin typeface="Exo 2" panose="00000500000000000000" pitchFamily="2" charset="0"/>
              </a:rPr>
              <a:t>, en Dordogne qui permet la création de Chaux Hydrauliques Naturelles Pures.</a:t>
            </a:r>
          </a:p>
          <a:p>
            <a:pPr algn="just">
              <a:lnSpc>
                <a:spcPct val="150000"/>
              </a:lnSpc>
            </a:pPr>
            <a:endParaRPr lang="fr-FR" sz="700" b="0" i="0">
              <a:solidFill>
                <a:srgbClr val="002C4D"/>
              </a:solidFill>
              <a:effectLst/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>
                <a:solidFill>
                  <a:srgbClr val="002C4D"/>
                </a:solidFill>
                <a:latin typeface="Exo 2" panose="00000500000000000000" pitchFamily="2" charset="0"/>
              </a:rPr>
              <a:t>Calcaire dit siliceux crayeux, dense et aux </a:t>
            </a:r>
            <a:r>
              <a:rPr lang="fr-FR" sz="1600" b="1">
                <a:solidFill>
                  <a:srgbClr val="002C4D"/>
                </a:solidFill>
                <a:latin typeface="Exo 2" panose="00000500000000000000" pitchFamily="2" charset="0"/>
              </a:rPr>
              <a:t>propriétés minéralogiques et chimiques constantes.</a:t>
            </a:r>
          </a:p>
          <a:p>
            <a:pPr algn="just">
              <a:lnSpc>
                <a:spcPct val="150000"/>
              </a:lnSpc>
            </a:pPr>
            <a:endParaRPr lang="fr-FR" sz="700" b="0" i="0">
              <a:solidFill>
                <a:srgbClr val="002C4D"/>
              </a:solidFill>
              <a:effectLst/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>
                <a:solidFill>
                  <a:srgbClr val="002C4D"/>
                </a:solidFill>
                <a:latin typeface="Exo 2" panose="00000500000000000000" pitchFamily="2" charset="0"/>
              </a:rPr>
              <a:t>Carrière souterraine de calcaire étendue sur près de </a:t>
            </a:r>
            <a:r>
              <a:rPr lang="fr-FR" sz="1600" b="1">
                <a:solidFill>
                  <a:srgbClr val="002C4D"/>
                </a:solidFill>
                <a:latin typeface="Exo 2" panose="00000500000000000000" pitchFamily="2" charset="0"/>
              </a:rPr>
              <a:t>350 hectares</a:t>
            </a:r>
            <a:r>
              <a:rPr lang="fr-FR" sz="1600">
                <a:solidFill>
                  <a:srgbClr val="002C4D"/>
                </a:solidFill>
                <a:latin typeface="Exo 2" panose="00000500000000000000" pitchFamily="2" charset="0"/>
              </a:rPr>
              <a:t> </a:t>
            </a:r>
            <a:r>
              <a:rPr lang="fr-FR" sz="1600" b="1">
                <a:solidFill>
                  <a:srgbClr val="002C4D"/>
                </a:solidFill>
                <a:latin typeface="Exo 2" panose="00000500000000000000" pitchFamily="2" charset="0"/>
              </a:rPr>
              <a:t>et 200 mètres d’épaisseur exploitée depuis plus d’un siècle par Saint-Astier®  </a:t>
            </a:r>
            <a:r>
              <a:rPr lang="fr-FR" sz="1600" b="1">
                <a:solidFill>
                  <a:srgbClr val="D3B37D"/>
                </a:solidFill>
                <a:latin typeface="Exo 2" panose="00000500000000000000" pitchFamily="2" charset="0"/>
              </a:rPr>
              <a:t>&gt; </a:t>
            </a:r>
            <a:r>
              <a:rPr lang="fr-FR" sz="1400" b="1">
                <a:solidFill>
                  <a:srgbClr val="D3B37D"/>
                </a:solidFill>
                <a:effectLst/>
                <a:latin typeface="Exo 2" panose="00000500000000000000" pitchFamily="2" charset="0"/>
                <a:ea typeface="Calibri" panose="020F0502020204030204" pitchFamily="34" charset="0"/>
                <a:cs typeface="Calibri" panose="020F0502020204030204" pitchFamily="34" charset="0"/>
              </a:rPr>
              <a:t>Autorisation d’exploiter jusqu’à 76 Ha (renouvellement pour 30 ans en 2021)</a:t>
            </a:r>
            <a:endParaRPr lang="fr-FR" sz="1400" b="1">
              <a:solidFill>
                <a:srgbClr val="D3B37D"/>
              </a:solidFill>
              <a:latin typeface="Exo 2" panose="00000500000000000000" pitchFamily="2" charset="0"/>
            </a:endParaRPr>
          </a:p>
          <a:p>
            <a:pPr marL="285750" indent="-28575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fr-FR" sz="1600">
                <a:solidFill>
                  <a:srgbClr val="002C4D"/>
                </a:solidFill>
                <a:latin typeface="Exo 2" panose="00000500000000000000" pitchFamily="2" charset="0"/>
              </a:rPr>
              <a:t>Une réserve  quasi « inépuisable ».</a:t>
            </a:r>
          </a:p>
        </p:txBody>
      </p:sp>
    </p:spTree>
    <p:extLst>
      <p:ext uri="{BB962C8B-B14F-4D97-AF65-F5344CB8AC3E}">
        <p14:creationId xmlns:p14="http://schemas.microsoft.com/office/powerpoint/2010/main" val="22792972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FCE807F-9A6E-46CD-99D3-B04AC29A775C}"/>
              </a:ext>
            </a:extLst>
          </p:cNvPr>
          <p:cNvSpPr/>
          <p:nvPr/>
        </p:nvSpPr>
        <p:spPr>
          <a:xfrm>
            <a:off x="1976600" y="766473"/>
            <a:ext cx="8238800" cy="9156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b="1" dirty="0">
              <a:solidFill>
                <a:srgbClr val="0D2841"/>
              </a:solidFill>
              <a:latin typeface="Exo 2" panose="00000500000000000000" pitchFamily="2" charset="0"/>
            </a:endParaRPr>
          </a:p>
          <a:p>
            <a:pPr algn="ctr"/>
            <a:r>
              <a:rPr lang="fr-FR" sz="1600" b="1" dirty="0">
                <a:solidFill>
                  <a:srgbClr val="0D2841"/>
                </a:solidFill>
                <a:latin typeface="Exo 2" panose="00000500000000000000" pitchFamily="2" charset="0"/>
              </a:rPr>
              <a:t>Le calcaire spécifique de Saint-Astier : une composition à l’origine d’une chaux parfaitement adaptée aux usages :</a:t>
            </a:r>
          </a:p>
          <a:p>
            <a:endParaRPr lang="fr-FR" sz="1050" b="1" dirty="0">
              <a:solidFill>
                <a:srgbClr val="C8A464"/>
              </a:solidFill>
              <a:latin typeface="Exo2-Medium"/>
            </a:endParaRP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5B35A44-BE64-4E0E-9935-09AAC41F464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45523" y="2449737"/>
            <a:ext cx="4770771" cy="31839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6ECAE1C-357B-193D-DDBB-BD9BB40FE879}"/>
              </a:ext>
            </a:extLst>
          </p:cNvPr>
          <p:cNvSpPr/>
          <p:nvPr/>
        </p:nvSpPr>
        <p:spPr>
          <a:xfrm>
            <a:off x="738763" y="338830"/>
            <a:ext cx="861352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8A76C"/>
                </a:solidFill>
                <a:latin typeface="Exo2-Medium"/>
              </a:rPr>
              <a:t>La chaux, c’est aussi une histoire de pierre !!</a:t>
            </a:r>
          </a:p>
        </p:txBody>
      </p:sp>
      <p:sp>
        <p:nvSpPr>
          <p:cNvPr id="5" name="Rectangle 4"/>
          <p:cNvSpPr/>
          <p:nvPr/>
        </p:nvSpPr>
        <p:spPr>
          <a:xfrm>
            <a:off x="4545004" y="1453108"/>
            <a:ext cx="3111191" cy="9079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fr-FR" sz="1050" b="1" dirty="0">
              <a:solidFill>
                <a:srgbClr val="0D2841"/>
              </a:solidFill>
              <a:latin typeface="Exo 2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srgbClr val="0D2841"/>
                </a:solidFill>
                <a:latin typeface="Exo 2" panose="00000500000000000000" pitchFamily="2" charset="0"/>
              </a:rPr>
              <a:t>de la restauration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fr-FR" sz="1600" b="1" dirty="0">
                <a:solidFill>
                  <a:srgbClr val="0D2841"/>
                </a:solidFill>
                <a:latin typeface="Exo 2" panose="00000500000000000000" pitchFamily="2" charset="0"/>
              </a:rPr>
              <a:t>de l’éco-construction</a:t>
            </a:r>
          </a:p>
          <a:p>
            <a:endParaRPr lang="fr-FR" sz="1050" b="1" dirty="0">
              <a:solidFill>
                <a:srgbClr val="C8A464"/>
              </a:solidFill>
              <a:latin typeface="Exo2-Medium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ED35FD62-5759-8B75-2B86-7C26FC61533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002" y="1608670"/>
            <a:ext cx="2094099" cy="3141148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0ED93448-23BB-1000-980A-554CEB273F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080988" y="6499385"/>
            <a:ext cx="2017059" cy="184666"/>
          </a:xfrm>
        </p:spPr>
        <p:txBody>
          <a:bodyPr/>
          <a:lstStyle/>
          <a:p>
            <a:fld id="{81D60167-4931-47E6-BA6A-407CBD079E47}" type="slidenum">
              <a:rPr lang="fr-FR" smtClean="0"/>
              <a:pPr/>
              <a:t>6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89339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05725" y="946023"/>
            <a:ext cx="7288768" cy="33943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fr-FR" altLang="fr-FR" sz="1400" b="1" dirty="0">
                <a:solidFill>
                  <a:srgbClr val="002C4D"/>
                </a:solidFill>
                <a:latin typeface="Exo 2" panose="00000500000000000000" pitchFamily="2" charset="0"/>
              </a:rPr>
              <a:t>Un calcaire siliceux homogène = Une seule source de matière première</a:t>
            </a:r>
          </a:p>
          <a:p>
            <a:pPr>
              <a:lnSpc>
                <a:spcPct val="150000"/>
              </a:lnSpc>
            </a:pPr>
            <a:endParaRPr lang="fr-FR" altLang="fr-FR" sz="1400" b="1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2C4D"/>
                </a:solidFill>
                <a:latin typeface="Exo 2" panose="00000500000000000000" pitchFamily="2" charset="0"/>
              </a:rPr>
              <a:t>Extraction de la pierre calcaire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2C4D"/>
                </a:solidFill>
                <a:latin typeface="Exo 2" panose="00000500000000000000" pitchFamily="2" charset="0"/>
              </a:rPr>
              <a:t>Cuisson du calcaire = chaux vive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2C4D"/>
                </a:solidFill>
                <a:latin typeface="Exo 2" panose="00000500000000000000" pitchFamily="2" charset="0"/>
              </a:rPr>
              <a:t>Extinction de la chaux vive = chaux éteinte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endParaRPr lang="fr-FR" sz="1100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fr-FR" sz="1100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>
              <a:lnSpc>
                <a:spcPct val="150000"/>
              </a:lnSpc>
            </a:pPr>
            <a:endParaRPr lang="fr-FR" sz="1100" dirty="0">
              <a:solidFill>
                <a:srgbClr val="002C4D"/>
              </a:solidFill>
              <a:latin typeface="Exo 2" panose="00000500000000000000" pitchFamily="2" charset="0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b="1" dirty="0">
                <a:solidFill>
                  <a:srgbClr val="002C4D"/>
                </a:solidFill>
                <a:latin typeface="Exo 2" panose="00000500000000000000" pitchFamily="2" charset="0"/>
              </a:rPr>
              <a:t>CHAUX HYDRAULIQUE NATURELLE DE SAINT-ASTIER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2C4D"/>
                </a:solidFill>
                <a:latin typeface="Exo 2" panose="00000500000000000000" pitchFamily="2" charset="0"/>
              </a:rPr>
              <a:t>Broyage de la chaux avant son stockage en silos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fr-FR" sz="1400" dirty="0">
                <a:solidFill>
                  <a:srgbClr val="002C4D"/>
                </a:solidFill>
                <a:latin typeface="Exo 2" panose="00000500000000000000" pitchFamily="2" charset="0"/>
              </a:rPr>
              <a:t>Ensachage et expédition</a:t>
            </a:r>
            <a:endParaRPr lang="fr-FR" sz="1400" b="1" dirty="0">
              <a:solidFill>
                <a:srgbClr val="002C4D"/>
              </a:solidFill>
              <a:latin typeface="Exo 2" panose="00000500000000000000" pitchFamily="2" charset="0"/>
            </a:endParaRPr>
          </a:p>
        </p:txBody>
      </p:sp>
      <p:pic>
        <p:nvPicPr>
          <p:cNvPr id="13" name="Image 1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013" t="49453" r="55515" b="23602"/>
          <a:stretch/>
        </p:blipFill>
        <p:spPr>
          <a:xfrm>
            <a:off x="8471831" y="3987107"/>
            <a:ext cx="3044240" cy="167725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73535" y="460700"/>
            <a:ext cx="8120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8A464"/>
                </a:solidFill>
                <a:latin typeface="Exo2-Medium"/>
              </a:rPr>
              <a:t>Fabrication de la chaux naturelle</a:t>
            </a:r>
          </a:p>
        </p:txBody>
      </p:sp>
      <p:sp>
        <p:nvSpPr>
          <p:cNvPr id="5" name="Rectangle 4"/>
          <p:cNvSpPr/>
          <p:nvPr/>
        </p:nvSpPr>
        <p:spPr>
          <a:xfrm>
            <a:off x="8235540" y="2003812"/>
            <a:ext cx="1517905" cy="12788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fr-FR" altLang="fr-FR" b="1" dirty="0">
                <a:solidFill>
                  <a:srgbClr val="002C4D"/>
                </a:solidFill>
                <a:latin typeface="Exo 2" panose="00000500000000000000" pitchFamily="2" charset="0"/>
              </a:rPr>
              <a:t>Contrôle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altLang="fr-FR" b="1" dirty="0">
                <a:solidFill>
                  <a:srgbClr val="002C4D"/>
                </a:solidFill>
                <a:latin typeface="Exo 2" panose="00000500000000000000" pitchFamily="2" charset="0"/>
              </a:rPr>
              <a:t>Qualité </a:t>
            </a:r>
          </a:p>
          <a:p>
            <a:pPr algn="ctr">
              <a:lnSpc>
                <a:spcPct val="150000"/>
              </a:lnSpc>
              <a:defRPr/>
            </a:pPr>
            <a:r>
              <a:rPr lang="fr-FR" altLang="fr-FR" b="1" dirty="0">
                <a:solidFill>
                  <a:srgbClr val="002C4D"/>
                </a:solidFill>
                <a:latin typeface="Exo 2" panose="00000500000000000000" pitchFamily="2" charset="0"/>
              </a:rPr>
              <a:t>en continu</a:t>
            </a:r>
          </a:p>
        </p:txBody>
      </p:sp>
      <p:sp>
        <p:nvSpPr>
          <p:cNvPr id="6" name="Accolade fermante 5"/>
          <p:cNvSpPr/>
          <p:nvPr/>
        </p:nvSpPr>
        <p:spPr>
          <a:xfrm>
            <a:off x="7785529" y="1155424"/>
            <a:ext cx="282207" cy="3184990"/>
          </a:xfrm>
          <a:prstGeom prst="rightBrace">
            <a:avLst>
              <a:gd name="adj1" fmla="val 39285"/>
              <a:gd name="adj2" fmla="val 49149"/>
            </a:avLst>
          </a:prstGeom>
          <a:ln w="57150">
            <a:solidFill>
              <a:srgbClr val="D3B27B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>
            <a:off x="4245481" y="2802817"/>
            <a:ext cx="282207" cy="507408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FB0301E0-35D5-447D-B629-2A04887B089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080988" y="6499385"/>
            <a:ext cx="2017059" cy="184666"/>
          </a:xfrm>
        </p:spPr>
        <p:txBody>
          <a:bodyPr/>
          <a:lstStyle/>
          <a:p>
            <a:fld id="{8739D934-0B15-47EE-8F1A-935E752AAE8F}" type="slidenum">
              <a:rPr lang="fr-FR" smtClean="0"/>
              <a:pPr/>
              <a:t>7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76979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DB0400DC-D647-1F80-EA8B-77C3D1D9EEA5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080988" y="6499385"/>
            <a:ext cx="2017059" cy="184666"/>
          </a:xfrm>
        </p:spPr>
        <p:txBody>
          <a:bodyPr/>
          <a:lstStyle/>
          <a:p>
            <a:fld id="{81D60167-4931-47E6-BA6A-407CBD079E47}" type="slidenum">
              <a:rPr lang="fr-FR" smtClean="0"/>
              <a:pPr/>
              <a:t>8</a:t>
            </a:fld>
            <a:endParaRPr lang="fr-FR" dirty="0"/>
          </a:p>
        </p:txBody>
      </p:sp>
      <p:sp>
        <p:nvSpPr>
          <p:cNvPr id="2" name="Titre 1"/>
          <p:cNvSpPr>
            <a:spLocks noGrp="1"/>
          </p:cNvSpPr>
          <p:nvPr>
            <p:ph type="title" idx="4294967295"/>
          </p:nvPr>
        </p:nvSpPr>
        <p:spPr>
          <a:xfrm>
            <a:off x="855103" y="426547"/>
            <a:ext cx="8983662" cy="7366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fr-FR" sz="2800" dirty="0">
                <a:solidFill>
                  <a:srgbClr val="C8A464"/>
                </a:solidFill>
                <a:latin typeface="+mn-lt"/>
              </a:rPr>
              <a:t>Le cycle de la chaux</a:t>
            </a:r>
          </a:p>
        </p:txBody>
      </p:sp>
      <p:pic>
        <p:nvPicPr>
          <p:cNvPr id="6" name="Image 5" descr="Une image contenant texte, capture d’écran, cercle, diagramme&#10;&#10;Description générée automatiquement">
            <a:extLst>
              <a:ext uri="{FF2B5EF4-FFF2-40B4-BE49-F238E27FC236}">
                <a16:creationId xmlns:a16="http://schemas.microsoft.com/office/drawing/2014/main" id="{5EADFB43-71C1-BAF2-CFDA-A1561B3B79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6934" y="1202410"/>
            <a:ext cx="5903053" cy="4453180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217F5B87-6060-F61F-A188-F3C58C8AB5A3}"/>
              </a:ext>
            </a:extLst>
          </p:cNvPr>
          <p:cNvSpPr txBox="1"/>
          <p:nvPr/>
        </p:nvSpPr>
        <p:spPr>
          <a:xfrm>
            <a:off x="3991746" y="3270855"/>
            <a:ext cx="15270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825" dirty="0">
                <a:solidFill>
                  <a:srgbClr val="002C4D"/>
                </a:solidFill>
              </a:rPr>
              <a:t>Apport de Gravier</a:t>
            </a:r>
          </a:p>
          <a:p>
            <a:r>
              <a:rPr lang="fr-FR" sz="825" dirty="0">
                <a:solidFill>
                  <a:srgbClr val="002C4D"/>
                </a:solidFill>
              </a:rPr>
              <a:t>Sable</a:t>
            </a:r>
          </a:p>
          <a:p>
            <a:r>
              <a:rPr lang="fr-FR" sz="825" dirty="0">
                <a:solidFill>
                  <a:srgbClr val="002C4D"/>
                </a:solidFill>
              </a:rPr>
              <a:t>Poudre de marbre</a:t>
            </a:r>
          </a:p>
          <a:p>
            <a:r>
              <a:rPr lang="fr-FR" sz="825" dirty="0">
                <a:solidFill>
                  <a:srgbClr val="002C4D"/>
                </a:solidFill>
              </a:rPr>
              <a:t>Pigments minéraux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AFB2D43-3571-C37F-3F3A-5B371A46CD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87445" y="1202410"/>
            <a:ext cx="3469142" cy="1267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02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95294" y="450648"/>
            <a:ext cx="7902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>
                <a:solidFill>
                  <a:srgbClr val="C8A464"/>
                </a:solidFill>
                <a:latin typeface="Exo2-Medium"/>
              </a:rPr>
              <a:t>Les chaux : Des propriétés à redécouvrir</a:t>
            </a:r>
          </a:p>
        </p:txBody>
      </p:sp>
      <p:sp>
        <p:nvSpPr>
          <p:cNvPr id="2" name="Rectangle 1"/>
          <p:cNvSpPr/>
          <p:nvPr/>
        </p:nvSpPr>
        <p:spPr>
          <a:xfrm>
            <a:off x="1784980" y="1384727"/>
            <a:ext cx="7767176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fr-FR" altLang="fr-FR" sz="1600" b="1" dirty="0">
                <a:solidFill>
                  <a:srgbClr val="0B2A45"/>
                </a:solidFill>
                <a:latin typeface="Exo 2" panose="00000500000000000000" pitchFamily="2" charset="0"/>
              </a:rPr>
              <a:t>Favorisent les échanges hygrométriques </a:t>
            </a: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: Compatibilité avec le bâti ancien: </a:t>
            </a:r>
          </a:p>
          <a:p>
            <a:pPr algn="just">
              <a:defRPr/>
            </a:pP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  <a:sym typeface="Wingdings" panose="05000000000000000000" pitchFamily="2" charset="2"/>
              </a:rPr>
              <a:t>	 </a:t>
            </a: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Pérennité des ouvrages.</a:t>
            </a:r>
          </a:p>
          <a:p>
            <a:pPr algn="just">
              <a:defRPr/>
            </a:pPr>
            <a:endParaRPr lang="fr-FR" altLang="fr-FR" sz="1600" dirty="0">
              <a:solidFill>
                <a:srgbClr val="0B2A45"/>
              </a:solidFill>
              <a:latin typeface="Exo 2" panose="00000500000000000000" pitchFamily="2" charset="0"/>
            </a:endParaRPr>
          </a:p>
          <a:p>
            <a:pPr marL="285750" indent="-285750" algn="just">
              <a:buFont typeface="Wingdings" panose="05000000000000000000" pitchFamily="2" charset="2"/>
              <a:buChar char="q"/>
              <a:defRPr/>
            </a:pP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Compatibles avec d’autres matériaux végétaux (chanvre) : </a:t>
            </a:r>
            <a:r>
              <a:rPr lang="fr-FR" altLang="fr-FR" sz="1600" b="1" dirty="0">
                <a:solidFill>
                  <a:srgbClr val="0B2A45"/>
                </a:solidFill>
                <a:latin typeface="Exo 2" panose="00000500000000000000" pitchFamily="2" charset="0"/>
              </a:rPr>
              <a:t>confort de vie</a:t>
            </a:r>
          </a:p>
          <a:p>
            <a:pPr algn="just">
              <a:defRPr/>
            </a:pPr>
            <a:r>
              <a:rPr lang="fr-FR" altLang="fr-FR" sz="1600" b="1" dirty="0">
                <a:solidFill>
                  <a:srgbClr val="0B2A45"/>
                </a:solidFill>
                <a:latin typeface="Exo 2" panose="00000500000000000000" pitchFamily="2" charset="0"/>
                <a:sym typeface="Wingdings" panose="05000000000000000000" pitchFamily="2" charset="2"/>
              </a:rPr>
              <a:t>	 </a:t>
            </a: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  <a:sym typeface="Wingdings" panose="05000000000000000000" pitchFamily="2" charset="2"/>
              </a:rPr>
              <a:t>Qualité de l’air, i</a:t>
            </a: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solation phonique et thermique…</a:t>
            </a:r>
          </a:p>
          <a:p>
            <a:pPr algn="just">
              <a:defRPr/>
            </a:pPr>
            <a:endParaRPr lang="fr-FR" altLang="fr-FR" sz="1600" dirty="0">
              <a:solidFill>
                <a:srgbClr val="0B2A45"/>
              </a:solidFill>
              <a:latin typeface="Exo 2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S’adaptent aux supports : </a:t>
            </a:r>
            <a:r>
              <a:rPr lang="fr-FR" altLang="fr-FR" sz="1600" b="1" dirty="0">
                <a:solidFill>
                  <a:srgbClr val="0B2A45"/>
                </a:solidFill>
                <a:latin typeface="Exo 2" panose="00000500000000000000" pitchFamily="2" charset="0"/>
              </a:rPr>
              <a:t>souples et élastiques </a:t>
            </a:r>
          </a:p>
          <a:p>
            <a:pPr>
              <a:defRPr/>
            </a:pPr>
            <a:r>
              <a:rPr lang="fr-FR" altLang="fr-FR" sz="1600" b="1" dirty="0">
                <a:solidFill>
                  <a:srgbClr val="0B2A45"/>
                </a:solidFill>
                <a:latin typeface="Exo 2" panose="00000500000000000000" pitchFamily="2" charset="0"/>
                <a:sym typeface="Wingdings" panose="05000000000000000000" pitchFamily="2" charset="2"/>
              </a:rPr>
              <a:t>	 </a:t>
            </a: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  <a:sym typeface="Wingdings" panose="05000000000000000000" pitchFamily="2" charset="2"/>
              </a:rPr>
              <a:t>F</a:t>
            </a: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issures limitées et protègent des intempéries.</a:t>
            </a:r>
          </a:p>
          <a:p>
            <a:pPr>
              <a:defRPr/>
            </a:pPr>
            <a:endParaRPr lang="fr-FR" altLang="fr-FR" sz="1600" dirty="0">
              <a:solidFill>
                <a:srgbClr val="0B2A45"/>
              </a:solidFill>
              <a:latin typeface="Exo 2" panose="00000500000000000000" pitchFamily="2" charset="0"/>
            </a:endParaRPr>
          </a:p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</a:rPr>
              <a:t>Se patinent et vieillissent très bien : </a:t>
            </a:r>
            <a:r>
              <a:rPr lang="fr-FR" altLang="fr-FR" sz="1600" b="1" dirty="0">
                <a:solidFill>
                  <a:srgbClr val="0B2A45"/>
                </a:solidFill>
                <a:latin typeface="Exo 2" panose="00000500000000000000" pitchFamily="2" charset="0"/>
              </a:rPr>
              <a:t>esthétiques</a:t>
            </a:r>
          </a:p>
          <a:p>
            <a:pPr>
              <a:defRPr/>
            </a:pPr>
            <a:r>
              <a:rPr lang="fr-FR" altLang="fr-FR" sz="1600" dirty="0">
                <a:solidFill>
                  <a:srgbClr val="0B2A45"/>
                </a:solidFill>
                <a:latin typeface="Exo 2" panose="00000500000000000000" pitchFamily="2" charset="0"/>
                <a:sym typeface="Wingdings" panose="05000000000000000000" pitchFamily="2" charset="2"/>
              </a:rPr>
              <a:t>	 S’intègrent dans les paysages locaux.</a:t>
            </a:r>
            <a:endParaRPr lang="fr-FR" altLang="fr-FR" sz="1600" dirty="0">
              <a:solidFill>
                <a:srgbClr val="0B2A45"/>
              </a:solidFill>
              <a:latin typeface="Exo 2" panose="00000500000000000000" pitchFamily="2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619"/>
          <a:stretch/>
        </p:blipFill>
        <p:spPr>
          <a:xfrm>
            <a:off x="8429996" y="3251415"/>
            <a:ext cx="3195762" cy="25874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F1F95D7-8A44-460E-8988-85F86961B55C}"/>
              </a:ext>
            </a:extLst>
          </p:cNvPr>
          <p:cNvSpPr/>
          <p:nvPr/>
        </p:nvSpPr>
        <p:spPr>
          <a:xfrm>
            <a:off x="1784979" y="2075180"/>
            <a:ext cx="7534124" cy="680321"/>
          </a:xfrm>
          <a:prstGeom prst="rect">
            <a:avLst/>
          </a:prstGeom>
          <a:noFill/>
          <a:ln w="38100">
            <a:solidFill>
              <a:srgbClr val="D3B2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F823B55-FB1B-420D-9A37-9110096408F1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10080988" y="6499385"/>
            <a:ext cx="2017059" cy="184666"/>
          </a:xfrm>
        </p:spPr>
        <p:txBody>
          <a:bodyPr wrap="square" lIns="0" tIns="0" rIns="0" bIns="0">
            <a:spAutoFit/>
          </a:bodyPr>
          <a:lstStyle/>
          <a:p>
            <a:fld id="{8739D934-0B15-47EE-8F1A-935E752AAE8F}" type="slidenum">
              <a:rPr lang="fr-FR"/>
              <a:pPr/>
              <a:t>9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6561108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1465</Words>
  <Application>Microsoft Office PowerPoint</Application>
  <PresentationFormat>Grand écran</PresentationFormat>
  <Paragraphs>203</Paragraphs>
  <Slides>18</Slides>
  <Notes>9</Notes>
  <HiddenSlides>0</HiddenSlides>
  <MMClips>0</MMClips>
  <ScaleCrop>false</ScaleCrop>
  <HeadingPairs>
    <vt:vector size="6" baseType="variant">
      <vt:variant>
        <vt:lpstr>Polices utilisées</vt:lpstr>
      </vt:variant>
      <vt:variant>
        <vt:i4>16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18</vt:i4>
      </vt:variant>
    </vt:vector>
  </HeadingPairs>
  <TitlesOfParts>
    <vt:vector size="35" baseType="lpstr">
      <vt:lpstr>Arial</vt:lpstr>
      <vt:lpstr>Calibri</vt:lpstr>
      <vt:lpstr>Calibri Light</vt:lpstr>
      <vt:lpstr>Charlevoix Pro</vt:lpstr>
      <vt:lpstr>Charlevoix Pro Black</vt:lpstr>
      <vt:lpstr>Charlevoix Pro ExtraBold</vt:lpstr>
      <vt:lpstr>Exo 2</vt:lpstr>
      <vt:lpstr>Exo 2 Extra Light</vt:lpstr>
      <vt:lpstr>Exo 2 Medium</vt:lpstr>
      <vt:lpstr>Exo 2 Semi Bold</vt:lpstr>
      <vt:lpstr>Exo2</vt:lpstr>
      <vt:lpstr>Exo2-Medium</vt:lpstr>
      <vt:lpstr>Exo2-SemiBold</vt:lpstr>
      <vt:lpstr>Satisfy</vt:lpstr>
      <vt:lpstr>Trebuchet MS</vt:lpstr>
      <vt:lpstr>Wingdings</vt:lpstr>
      <vt:lpstr>Thème Office</vt:lpstr>
      <vt:lpstr>Présentation PowerPoint</vt:lpstr>
      <vt:lpstr>Présentation PowerPoint</vt:lpstr>
      <vt:lpstr>Préambule :</vt:lpstr>
      <vt:lpstr>Plus ancienne attestation</vt:lpstr>
      <vt:lpstr>Présentation PowerPoint</vt:lpstr>
      <vt:lpstr>Présentation PowerPoint</vt:lpstr>
      <vt:lpstr>Présentation PowerPoint</vt:lpstr>
      <vt:lpstr>Le cycle de la chaux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Laure Gaultier</dc:creator>
  <cp:lastModifiedBy>Eric Delanoe</cp:lastModifiedBy>
  <cp:revision>30</cp:revision>
  <dcterms:created xsi:type="dcterms:W3CDTF">2021-09-07T09:50:30Z</dcterms:created>
  <dcterms:modified xsi:type="dcterms:W3CDTF">2025-12-09T17:42:25Z</dcterms:modified>
</cp:coreProperties>
</file>