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63"/>
    <p:restoredTop sz="96405"/>
  </p:normalViewPr>
  <p:slideViewPr>
    <p:cSldViewPr snapToGrid="0">
      <p:cViewPr varScale="1">
        <p:scale>
          <a:sx n="138" d="100"/>
          <a:sy n="138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service-public.fr/particuliers/actualites/A1591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87E442-1ADE-1F5C-106D-DFA6EED79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655161"/>
            <a:ext cx="7766936" cy="3492571"/>
          </a:xfrm>
        </p:spPr>
        <p:txBody>
          <a:bodyPr/>
          <a:lstStyle/>
          <a:p>
            <a:pPr algn="ctr"/>
            <a:r>
              <a:rPr lang="fr-FR" dirty="0"/>
              <a:t>Dispositif Mon Accompagnateur </a:t>
            </a:r>
            <a:r>
              <a:rPr lang="fr-FR" dirty="0" err="1"/>
              <a:t>Rénov</a:t>
            </a:r>
            <a:r>
              <a:rPr lang="fr-FR" dirty="0"/>
              <a:t>’ (MAR)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522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97EC65-71D5-6702-B980-DCA07DFA8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3" y="609600"/>
            <a:ext cx="8596668" cy="1320800"/>
          </a:xfrm>
        </p:spPr>
        <p:txBody>
          <a:bodyPr/>
          <a:lstStyle/>
          <a:p>
            <a:r>
              <a:rPr lang="fr-FR" dirty="0"/>
              <a:t>L’état du parc français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BDDBB69-6A42-56EF-9B3D-0F4B80288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49" y="1556327"/>
            <a:ext cx="4675401" cy="2615609"/>
          </a:xfrm>
          <a:prstGeom prst="rect">
            <a:avLst/>
          </a:prstGeom>
        </p:spPr>
      </p:pic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CB7DC82-6FEC-F8B4-5A6B-25EE850DD1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53994" y="3447473"/>
            <a:ext cx="4675401" cy="2615609"/>
          </a:xfrm>
          <a:prstGeom prst="rect">
            <a:avLst/>
          </a:prstGeom>
        </p:spPr>
      </p:pic>
      <p:pic>
        <p:nvPicPr>
          <p:cNvPr id="9" name="Espace réservé du contenu 4">
            <a:extLst>
              <a:ext uri="{FF2B5EF4-FFF2-40B4-BE49-F238E27FC236}">
                <a16:creationId xmlns:a16="http://schemas.microsoft.com/office/drawing/2014/main" id="{05192A87-89D1-5B25-9830-25AE6D79A55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1450"/>
          <a:stretch/>
        </p:blipFill>
        <p:spPr>
          <a:xfrm>
            <a:off x="831849" y="1270000"/>
            <a:ext cx="8255001" cy="534368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D8280845-40C6-AA84-AAA7-41482277CD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-79809"/>
            <a:ext cx="1301262" cy="1052576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0E2788AC-1291-D273-BDBA-98AAB6DC6755}"/>
              </a:ext>
            </a:extLst>
          </p:cNvPr>
          <p:cNvSpPr txBox="1">
            <a:spLocks/>
          </p:cNvSpPr>
          <p:nvPr/>
        </p:nvSpPr>
        <p:spPr>
          <a:xfrm>
            <a:off x="650632" y="6479728"/>
            <a:ext cx="1163078" cy="26790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1400" dirty="0">
                <a:solidFill>
                  <a:schemeClr val="tx1"/>
                </a:solidFill>
                <a:latin typeface="Abadi MT Condensed Light" panose="020B0306030101010103" pitchFamily="34" charset="77"/>
              </a:rPr>
              <a:t>Source: ADEME</a:t>
            </a:r>
          </a:p>
        </p:txBody>
      </p:sp>
    </p:spTree>
    <p:extLst>
      <p:ext uri="{BB962C8B-B14F-4D97-AF65-F5344CB8AC3E}">
        <p14:creationId xmlns:p14="http://schemas.microsoft.com/office/powerpoint/2010/main" val="205980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A6C8FD-3991-7165-4D43-4A29B4FC4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3" y="609600"/>
            <a:ext cx="8596668" cy="1320800"/>
          </a:xfrm>
        </p:spPr>
        <p:txBody>
          <a:bodyPr/>
          <a:lstStyle/>
          <a:p>
            <a:r>
              <a:rPr lang="fr-FR" dirty="0"/>
              <a:t>Les dispositifs </a:t>
            </a:r>
            <a:br>
              <a:rPr lang="fr-FR" dirty="0"/>
            </a:br>
            <a:r>
              <a:rPr lang="fr-FR" dirty="0"/>
              <a:t>mis en place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5DB3B4-F890-F251-C991-516AB9697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err="1"/>
              <a:t>MaPrimeRénov</a:t>
            </a:r>
            <a:r>
              <a:rPr lang="fr-FR" dirty="0"/>
              <a:t>’ !</a:t>
            </a:r>
          </a:p>
          <a:p>
            <a:pPr marL="0" indent="0">
              <a:buNone/>
            </a:pPr>
            <a:r>
              <a:rPr lang="fr-FR" b="0" i="0" u="none" strike="noStrike" dirty="0">
                <a:solidFill>
                  <a:srgbClr val="3A3A3A"/>
                </a:solidFill>
                <a:effectLst/>
                <a:latin typeface="Marianne"/>
              </a:rPr>
              <a:t>C'est une aide publique </a:t>
            </a:r>
            <a:r>
              <a:rPr lang="fr-FR" b="1" i="0" u="none" strike="noStrike" dirty="0">
                <a:solidFill>
                  <a:srgbClr val="3A3A3A"/>
                </a:solidFill>
                <a:effectLst/>
                <a:latin typeface="Marianne"/>
              </a:rPr>
              <a:t>accessible à tous les propriétaires et à toutes les copropriétés de logements, construites depuis au moins 15 ans en métropole. </a:t>
            </a:r>
            <a:r>
              <a:rPr lang="fr-FR" b="0" i="0" u="none" strike="noStrike" dirty="0">
                <a:solidFill>
                  <a:srgbClr val="3A3A3A"/>
                </a:solidFill>
                <a:effectLst/>
                <a:latin typeface="Marianne"/>
              </a:rPr>
              <a:t>Elle concerne les logements occupés à titre de résidence principale (par le propriétaire lui-même ou par un locataire) et sert à aider à financer des travaux pour améliorer la performance énergétique d'un logement.</a:t>
            </a:r>
          </a:p>
          <a:p>
            <a:pPr marL="0" indent="0" algn="l">
              <a:buNone/>
            </a:pPr>
            <a:r>
              <a:rPr lang="fr-FR" b="0" i="0" u="none" strike="noStrike" dirty="0">
                <a:solidFill>
                  <a:srgbClr val="3A3A3A"/>
                </a:solidFill>
                <a:effectLst/>
                <a:latin typeface="Marianne"/>
              </a:rPr>
              <a:t>Depuis 2024, l’aide </a:t>
            </a:r>
            <a:r>
              <a:rPr lang="fr-FR" b="0" i="0" u="none" strike="noStrike" dirty="0" err="1">
                <a:solidFill>
                  <a:srgbClr val="3A3A3A"/>
                </a:solidFill>
                <a:effectLst/>
                <a:latin typeface="Marianne"/>
              </a:rPr>
              <a:t>MaPrimeRénov</a:t>
            </a:r>
            <a:r>
              <a:rPr lang="fr-FR" b="0" i="0" u="none" strike="noStrike" dirty="0">
                <a:solidFill>
                  <a:srgbClr val="3A3A3A"/>
                </a:solidFill>
                <a:effectLst/>
                <a:latin typeface="Marianne"/>
              </a:rPr>
              <a:t>’ est désormais déclinée en trois volets :</a:t>
            </a:r>
          </a:p>
          <a:p>
            <a:pPr algn="l">
              <a:buFont typeface="+mj-lt"/>
              <a:buAutoNum type="arabicPeriod"/>
            </a:pPr>
            <a:r>
              <a:rPr lang="fr-FR" b="1" i="0" u="none" strike="noStrike" dirty="0" err="1">
                <a:solidFill>
                  <a:srgbClr val="3A3A3A"/>
                </a:solidFill>
                <a:effectLst/>
                <a:latin typeface="Marianne"/>
              </a:rPr>
              <a:t>MaPrimeRénov</a:t>
            </a:r>
            <a:r>
              <a:rPr lang="fr-FR" b="1" i="0" u="none" strike="noStrike" dirty="0">
                <a:solidFill>
                  <a:srgbClr val="3A3A3A"/>
                </a:solidFill>
                <a:effectLst/>
                <a:latin typeface="Marianne"/>
              </a:rPr>
              <a:t>’ Parcours par geste</a:t>
            </a:r>
            <a:r>
              <a:rPr lang="fr-FR" b="0" i="0" u="none" strike="noStrike" dirty="0">
                <a:solidFill>
                  <a:srgbClr val="3A3A3A"/>
                </a:solidFill>
                <a:effectLst/>
                <a:latin typeface="Marianne"/>
              </a:rPr>
              <a:t> désigne l’aide principale pour réaliser un ou plusieurs travaux d’isolation, changer son système de chauffage ou d’eau chaude sanitaire décarboné.</a:t>
            </a:r>
          </a:p>
          <a:p>
            <a:pPr algn="l">
              <a:buFont typeface="+mj-lt"/>
              <a:buAutoNum type="arabicPeriod"/>
            </a:pPr>
            <a:r>
              <a:rPr lang="fr-FR" b="1" i="0" u="none" strike="noStrike" dirty="0" err="1">
                <a:solidFill>
                  <a:srgbClr val="3A3A3A"/>
                </a:solidFill>
                <a:effectLst/>
                <a:latin typeface="Marianne"/>
              </a:rPr>
              <a:t>MaPrimeRénov</a:t>
            </a:r>
            <a:r>
              <a:rPr lang="fr-FR" b="1" i="0" u="none" strike="noStrike" dirty="0">
                <a:solidFill>
                  <a:srgbClr val="3A3A3A"/>
                </a:solidFill>
                <a:effectLst/>
                <a:latin typeface="Marianne"/>
              </a:rPr>
              <a:t>’ Parcours accompagné</a:t>
            </a:r>
            <a:r>
              <a:rPr lang="fr-FR" b="0" i="0" u="none" strike="noStrike" dirty="0">
                <a:solidFill>
                  <a:srgbClr val="3A3A3A"/>
                </a:solidFill>
                <a:effectLst/>
                <a:latin typeface="Marianne"/>
              </a:rPr>
              <a:t>, pour les travaux d’ampleur permettant un gain de deux classes énergétiques au minimum. </a:t>
            </a:r>
          </a:p>
          <a:p>
            <a:pPr algn="l">
              <a:buFont typeface="+mj-lt"/>
              <a:buAutoNum type="arabicPeriod"/>
            </a:pPr>
            <a:r>
              <a:rPr lang="fr-FR" b="1" i="0" u="none" strike="noStrike" dirty="0" err="1">
                <a:solidFill>
                  <a:srgbClr val="3A3A3A"/>
                </a:solidFill>
                <a:effectLst/>
                <a:latin typeface="Marianne"/>
              </a:rPr>
              <a:t>MaPrimeRénov</a:t>
            </a:r>
            <a:r>
              <a:rPr lang="fr-FR" b="1" i="0" u="none" strike="noStrike" dirty="0">
                <a:solidFill>
                  <a:srgbClr val="3A3A3A"/>
                </a:solidFill>
                <a:effectLst/>
                <a:latin typeface="Marianne"/>
              </a:rPr>
              <a:t>’ Copropriété</a:t>
            </a:r>
            <a:r>
              <a:rPr lang="fr-FR" b="0" i="0" u="none" strike="noStrike" dirty="0">
                <a:solidFill>
                  <a:srgbClr val="3A3A3A"/>
                </a:solidFill>
                <a:effectLst/>
                <a:latin typeface="Marianne"/>
              </a:rPr>
              <a:t>, pour la rénovation des parties communes en copropriété et pour les travaux d’intérêt collectif en parties privatives.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117DFC5-6CC8-0D1C-704C-8E1BDB1DC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79809"/>
            <a:ext cx="1301262" cy="10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2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B44F46-E7AA-3424-FD63-0B6BC0AF3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3" y="6261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fr-FR" b="1" i="0" u="none" strike="noStrike" dirty="0" err="1">
                <a:effectLst/>
                <a:latin typeface="+mn-lt"/>
              </a:rPr>
              <a:t>MaPrimeRénov</a:t>
            </a:r>
            <a:r>
              <a:rPr lang="fr-FR" b="1" i="0" u="none" strike="noStrike" dirty="0">
                <a:effectLst/>
                <a:latin typeface="+mn-lt"/>
              </a:rPr>
              <a:t>’ </a:t>
            </a:r>
            <a:br>
              <a:rPr lang="fr-FR" b="1" i="0" u="none" strike="noStrike" dirty="0">
                <a:effectLst/>
                <a:latin typeface="+mn-lt"/>
              </a:rPr>
            </a:br>
            <a:r>
              <a:rPr lang="fr-FR" b="1" i="0" u="none" strike="noStrike" dirty="0">
                <a:effectLst/>
                <a:latin typeface="+mn-lt"/>
              </a:rPr>
              <a:t>Parcours accompagné</a:t>
            </a:r>
            <a:br>
              <a:rPr lang="fr-FR" b="1" i="0" u="none" strike="noStrike" dirty="0">
                <a:effectLst/>
                <a:latin typeface="Marianne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1F3615-751D-C793-7D7D-A2148A5B3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96633"/>
            <a:ext cx="2725085" cy="3274827"/>
          </a:xfrm>
        </p:spPr>
        <p:txBody>
          <a:bodyPr/>
          <a:lstStyle/>
          <a:p>
            <a:pPr marL="0" indent="0" algn="ctr">
              <a:buNone/>
            </a:pPr>
            <a:r>
              <a:rPr lang="fr-FR" u="sng" dirty="0"/>
              <a:t>Pour qui ?</a:t>
            </a:r>
          </a:p>
          <a:p>
            <a:r>
              <a:rPr lang="fr-FR" dirty="0"/>
              <a:t>Propriétaire occupants</a:t>
            </a:r>
          </a:p>
          <a:p>
            <a:r>
              <a:rPr lang="fr-FR" dirty="0"/>
              <a:t>Propriétaires bailleurs (depuis le 1</a:t>
            </a:r>
            <a:r>
              <a:rPr lang="fr-FR" baseline="30000" dirty="0"/>
              <a:t>er</a:t>
            </a:r>
            <a:r>
              <a:rPr lang="fr-FR" dirty="0"/>
              <a:t> Juillet 2024)</a:t>
            </a:r>
          </a:p>
          <a:p>
            <a:r>
              <a:rPr lang="fr-FR" dirty="0"/>
              <a:t>Usufruitiers</a:t>
            </a:r>
          </a:p>
          <a:p>
            <a:r>
              <a:rPr lang="fr-FR" dirty="0"/>
              <a:t>Propriétaires en indivision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5459138C-3AC7-1EE5-4BBB-B9D4CB9277A9}"/>
              </a:ext>
            </a:extLst>
          </p:cNvPr>
          <p:cNvSpPr txBox="1">
            <a:spLocks/>
          </p:cNvSpPr>
          <p:nvPr/>
        </p:nvSpPr>
        <p:spPr>
          <a:xfrm>
            <a:off x="3402419" y="2296633"/>
            <a:ext cx="2725085" cy="32748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r-FR" u="sng" dirty="0"/>
              <a:t>Pour quel logement ?</a:t>
            </a:r>
          </a:p>
          <a:p>
            <a:r>
              <a:rPr lang="fr-FR" dirty="0"/>
              <a:t>Logement occupé à titre de résidence principale pendant une durée d’au moins trois ans à compter de la date de demande du solde de la prime</a:t>
            </a:r>
          </a:p>
          <a:p>
            <a:r>
              <a:rPr lang="fr-FR" i="0" u="none" strike="noStrike" dirty="0">
                <a:solidFill>
                  <a:srgbClr val="3A3A3A"/>
                </a:solidFill>
                <a:effectLst/>
              </a:rPr>
              <a:t>un logement construit depuis au moins 15 ans, peu importe son étiquette énergétique</a:t>
            </a:r>
            <a:r>
              <a:rPr lang="fr-FR" b="0" i="0" u="none" strike="noStrike" dirty="0">
                <a:solidFill>
                  <a:srgbClr val="3A3A3A"/>
                </a:solidFill>
                <a:effectLst/>
              </a:rPr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81E1BA84-D551-EC15-F8CE-AD28FEF8D4CA}"/>
              </a:ext>
            </a:extLst>
          </p:cNvPr>
          <p:cNvSpPr txBox="1">
            <a:spLocks/>
          </p:cNvSpPr>
          <p:nvPr/>
        </p:nvSpPr>
        <p:spPr>
          <a:xfrm>
            <a:off x="6261722" y="2296633"/>
            <a:ext cx="2725085" cy="43168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r-FR" sz="2600" u="sng" dirty="0"/>
              <a:t>Pour quels travaux ?</a:t>
            </a:r>
          </a:p>
          <a:p>
            <a:r>
              <a:rPr lang="fr-FR" b="0" i="0" u="none" strike="noStrike" dirty="0">
                <a:solidFill>
                  <a:srgbClr val="3A3A3A"/>
                </a:solidFill>
                <a:effectLst/>
              </a:rPr>
              <a:t>Les travaux envisagés doivent permettre de gagner au moins deux classes énergétiques au logement</a:t>
            </a:r>
          </a:p>
          <a:p>
            <a:r>
              <a:rPr lang="fr-FR" b="0" i="0" u="none" strike="noStrike" dirty="0">
                <a:solidFill>
                  <a:srgbClr val="3A3A3A"/>
                </a:solidFill>
                <a:effectLst/>
              </a:rPr>
              <a:t>Il est également demandé d’inclure deux gestes d’isolation dans le programme de travaux</a:t>
            </a:r>
          </a:p>
          <a:p>
            <a:r>
              <a:rPr lang="fr-FR" b="0" i="0" u="none" strike="noStrike" dirty="0">
                <a:solidFill>
                  <a:srgbClr val="3A3A3A"/>
                </a:solidFill>
                <a:effectLst/>
              </a:rPr>
              <a:t>Les équipements et matériaux éligibles doivent respecter certains critères</a:t>
            </a:r>
          </a:p>
          <a:p>
            <a:r>
              <a:rPr lang="fr-FR" b="1" i="0" strike="noStrike" dirty="0">
                <a:solidFill>
                  <a:schemeClr val="tx1"/>
                </a:solidFill>
                <a:effectLst/>
              </a:rPr>
              <a:t>Il est aussi indispensable de faire appel au dispositif </a:t>
            </a:r>
            <a:r>
              <a:rPr lang="fr-FR" b="1" i="0" strike="noStrike" dirty="0">
                <a:solidFill>
                  <a:schemeClr val="tx1"/>
                </a:solidFill>
                <a:effectLst/>
                <a:hlinkClick r:id="rId2" tooltip="« service-public.fr » dans une nouvelle fenêt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 Accompagnateur Rénov’</a:t>
            </a:r>
            <a:r>
              <a:rPr lang="fr-FR" b="1" i="0" strike="noStrike" dirty="0">
                <a:solidFill>
                  <a:schemeClr val="tx1"/>
                </a:solidFill>
                <a:effectLst/>
              </a:rPr>
              <a:t> pour bénéficier de l’aide.</a:t>
            </a:r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FA78A60-E96A-4659-49FA-4FDE27778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79809"/>
            <a:ext cx="1301262" cy="10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428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809517-9510-2A13-F51B-AEC59F1AC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156" y="624560"/>
            <a:ext cx="8596668" cy="1320800"/>
          </a:xfrm>
        </p:spPr>
        <p:txBody>
          <a:bodyPr/>
          <a:lstStyle/>
          <a:p>
            <a:r>
              <a:rPr lang="fr-FR" dirty="0"/>
              <a:t>Le rôle du MAR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2D95B7-1F0F-B831-5AED-F7EBEC7FC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7588"/>
            <a:ext cx="8596668" cy="2102656"/>
          </a:xfrm>
        </p:spPr>
        <p:txBody>
          <a:bodyPr/>
          <a:lstStyle/>
          <a:p>
            <a:pPr marL="0" indent="0">
              <a:buNone/>
            </a:pPr>
            <a:r>
              <a:rPr lang="fr-FR" i="1" u="none" strike="noStrike" dirty="0">
                <a:solidFill>
                  <a:schemeClr val="tx1"/>
                </a:solidFill>
                <a:effectLst/>
              </a:rPr>
              <a:t>Mon Accompagnateur </a:t>
            </a:r>
            <a:r>
              <a:rPr lang="fr-FR" i="1" u="none" strike="noStrike" dirty="0" err="1">
                <a:solidFill>
                  <a:schemeClr val="tx1"/>
                </a:solidFill>
                <a:effectLst/>
              </a:rPr>
              <a:t>Rénov</a:t>
            </a:r>
            <a:r>
              <a:rPr lang="fr-FR" i="1" u="none" strike="noStrike" dirty="0">
                <a:solidFill>
                  <a:schemeClr val="tx1"/>
                </a:solidFill>
                <a:effectLst/>
              </a:rPr>
              <a:t>’ assure un accompagnement adapté et personnalisé des ménages afin de renforcer la qualité et l’efficacité des travaux de rénovation énergétique qu’ils engagent.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Son rôle s’articule sur 5 étapes: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977EF47-CA51-4D4A-DE38-E861CD00ECB5}"/>
              </a:ext>
            </a:extLst>
          </p:cNvPr>
          <p:cNvSpPr txBox="1">
            <a:spLocks/>
          </p:cNvSpPr>
          <p:nvPr/>
        </p:nvSpPr>
        <p:spPr>
          <a:xfrm>
            <a:off x="452200" y="3853375"/>
            <a:ext cx="1545913" cy="14358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r-FR" sz="1400" u="sng" dirty="0">
                <a:solidFill>
                  <a:schemeClr val="tx1"/>
                </a:solidFill>
              </a:rPr>
              <a:t>Etape 1</a:t>
            </a:r>
          </a:p>
          <a:p>
            <a:pPr marL="0" indent="0">
              <a:buFont typeface="Wingdings 3" charset="2"/>
              <a:buNone/>
            </a:pPr>
            <a:r>
              <a:rPr lang="fr-FR" sz="1400" dirty="0">
                <a:solidFill>
                  <a:schemeClr val="tx1"/>
                </a:solidFill>
              </a:rPr>
              <a:t>Visite technique et réalisation de l’audit énergétique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25338A0-8C31-6D00-81CC-92BD8DE3D349}"/>
              </a:ext>
            </a:extLst>
          </p:cNvPr>
          <p:cNvSpPr txBox="1">
            <a:spLocks/>
          </p:cNvSpPr>
          <p:nvPr/>
        </p:nvSpPr>
        <p:spPr>
          <a:xfrm>
            <a:off x="2392423" y="3870244"/>
            <a:ext cx="1545913" cy="14358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r-FR" sz="1400" u="sng" dirty="0">
                <a:solidFill>
                  <a:schemeClr val="tx1"/>
                </a:solidFill>
              </a:rPr>
              <a:t>Etape2</a:t>
            </a:r>
          </a:p>
          <a:p>
            <a:pPr marL="0" indent="0">
              <a:buFont typeface="Wingdings 3" charset="2"/>
              <a:buNone/>
            </a:pPr>
            <a:r>
              <a:rPr lang="fr-FR" sz="1400" dirty="0">
                <a:solidFill>
                  <a:schemeClr val="tx1"/>
                </a:solidFill>
              </a:rPr>
              <a:t>Élaboration du projet - à la sélection des devis - définition du plan de financement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528609E4-5394-3ACD-2A52-497F66E2A208}"/>
              </a:ext>
            </a:extLst>
          </p:cNvPr>
          <p:cNvSpPr txBox="1">
            <a:spLocks/>
          </p:cNvSpPr>
          <p:nvPr/>
        </p:nvSpPr>
        <p:spPr>
          <a:xfrm>
            <a:off x="4323259" y="3870244"/>
            <a:ext cx="1545913" cy="14358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r-FR" sz="1400" u="sng" dirty="0">
                <a:solidFill>
                  <a:schemeClr val="tx1"/>
                </a:solidFill>
              </a:rPr>
              <a:t>Etape 3</a:t>
            </a:r>
          </a:p>
          <a:p>
            <a:pPr marL="0" indent="0">
              <a:buFont typeface="Wingdings 3" charset="2"/>
              <a:buNone/>
            </a:pPr>
            <a:r>
              <a:rPr lang="fr-FR" sz="1400" dirty="0">
                <a:solidFill>
                  <a:schemeClr val="tx1"/>
                </a:solidFill>
              </a:rPr>
              <a:t>Aide au montage du dossier de demande d’aides et au financement du RAC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6CF85C7-1EAF-6E8D-564E-2C289029DBF8}"/>
              </a:ext>
            </a:extLst>
          </p:cNvPr>
          <p:cNvSpPr txBox="1">
            <a:spLocks/>
          </p:cNvSpPr>
          <p:nvPr/>
        </p:nvSpPr>
        <p:spPr>
          <a:xfrm>
            <a:off x="6254095" y="3870363"/>
            <a:ext cx="1545913" cy="14358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r-FR" sz="1400" u="sng" dirty="0">
                <a:solidFill>
                  <a:schemeClr val="tx1"/>
                </a:solidFill>
              </a:rPr>
              <a:t>Etape 4</a:t>
            </a:r>
          </a:p>
          <a:p>
            <a:pPr marL="0" indent="0">
              <a:buFont typeface="Wingdings 3" charset="2"/>
              <a:buNone/>
            </a:pPr>
            <a:r>
              <a:rPr lang="fr-FR" sz="1400" dirty="0">
                <a:solidFill>
                  <a:schemeClr val="tx1"/>
                </a:solidFill>
              </a:rPr>
              <a:t>Conseils sur le suivi du chantier</a:t>
            </a:r>
          </a:p>
          <a:p>
            <a:pPr marL="0" indent="0">
              <a:buFont typeface="Wingdings 3" charset="2"/>
              <a:buNone/>
            </a:pPr>
            <a:r>
              <a:rPr lang="fr-FR" sz="1400" dirty="0">
                <a:solidFill>
                  <a:schemeClr val="tx1"/>
                </a:solidFill>
              </a:rPr>
              <a:t>Aide au montage du dossier post travaux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1964D8C-2217-1318-F1EE-48EE8BF4B05D}"/>
              </a:ext>
            </a:extLst>
          </p:cNvPr>
          <p:cNvSpPr txBox="1">
            <a:spLocks/>
          </p:cNvSpPr>
          <p:nvPr/>
        </p:nvSpPr>
        <p:spPr>
          <a:xfrm>
            <a:off x="8184931" y="3850366"/>
            <a:ext cx="1545913" cy="17226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r-FR" sz="1400" u="sng" dirty="0">
                <a:solidFill>
                  <a:schemeClr val="tx1"/>
                </a:solidFill>
              </a:rPr>
              <a:t>Etape 5</a:t>
            </a:r>
          </a:p>
          <a:p>
            <a:pPr marL="0" indent="0">
              <a:buFont typeface="Wingdings 3" charset="2"/>
              <a:buNone/>
            </a:pPr>
            <a:r>
              <a:rPr lang="fr-FR" sz="1400" dirty="0">
                <a:solidFill>
                  <a:schemeClr val="tx1"/>
                </a:solidFill>
              </a:rPr>
              <a:t>Seconde visite après réception pour préparer le suivi des consommation, donner des conseil à la prise en main du logement.</a:t>
            </a:r>
          </a:p>
        </p:txBody>
      </p:sp>
      <p:sp>
        <p:nvSpPr>
          <p:cNvPr id="9" name="Flèche vers la droite 8">
            <a:extLst>
              <a:ext uri="{FF2B5EF4-FFF2-40B4-BE49-F238E27FC236}">
                <a16:creationId xmlns:a16="http://schemas.microsoft.com/office/drawing/2014/main" id="{6459A162-3F7A-B137-128A-B07BA4144790}"/>
              </a:ext>
            </a:extLst>
          </p:cNvPr>
          <p:cNvSpPr/>
          <p:nvPr/>
        </p:nvSpPr>
        <p:spPr>
          <a:xfrm>
            <a:off x="7841787" y="4384653"/>
            <a:ext cx="302096" cy="34061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a droite 9">
            <a:extLst>
              <a:ext uri="{FF2B5EF4-FFF2-40B4-BE49-F238E27FC236}">
                <a16:creationId xmlns:a16="http://schemas.microsoft.com/office/drawing/2014/main" id="{47DD0FA2-D287-953E-E74E-7ACC91CF5363}"/>
              </a:ext>
            </a:extLst>
          </p:cNvPr>
          <p:cNvSpPr/>
          <p:nvPr/>
        </p:nvSpPr>
        <p:spPr>
          <a:xfrm>
            <a:off x="5910951" y="4397072"/>
            <a:ext cx="301365" cy="34061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a droite 10">
            <a:extLst>
              <a:ext uri="{FF2B5EF4-FFF2-40B4-BE49-F238E27FC236}">
                <a16:creationId xmlns:a16="http://schemas.microsoft.com/office/drawing/2014/main" id="{8289C60A-AFEB-F4EB-057E-02DDE8E9F7DA}"/>
              </a:ext>
            </a:extLst>
          </p:cNvPr>
          <p:cNvSpPr/>
          <p:nvPr/>
        </p:nvSpPr>
        <p:spPr>
          <a:xfrm>
            <a:off x="3980115" y="4388831"/>
            <a:ext cx="301365" cy="34061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a droite 11">
            <a:extLst>
              <a:ext uri="{FF2B5EF4-FFF2-40B4-BE49-F238E27FC236}">
                <a16:creationId xmlns:a16="http://schemas.microsoft.com/office/drawing/2014/main" id="{872B07DA-1A61-BB55-2858-5C0EBA1F700A}"/>
              </a:ext>
            </a:extLst>
          </p:cNvPr>
          <p:cNvSpPr/>
          <p:nvPr/>
        </p:nvSpPr>
        <p:spPr>
          <a:xfrm>
            <a:off x="2039942" y="4384653"/>
            <a:ext cx="301365" cy="34061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106A703-032F-63D8-AC96-A868396B7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79809"/>
            <a:ext cx="1301262" cy="10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1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6613E-E280-02CE-D94A-477EB62C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3" y="687421"/>
            <a:ext cx="8596668" cy="1320800"/>
          </a:xfrm>
        </p:spPr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458C1C-4D32-95A3-158A-6EB9DBA19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263" y="3429000"/>
            <a:ext cx="8596668" cy="485334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Mon Accompagnateur </a:t>
            </a:r>
            <a:r>
              <a:rPr lang="fr-FR" dirty="0" err="1"/>
              <a:t>Rénov</a:t>
            </a:r>
            <a:r>
              <a:rPr lang="fr-FR" dirty="0"/>
              <a:t>’ = Assistant à maitrise d’ouvrage pour particulier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1582AFB-AA16-582F-7700-C2573946A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79809"/>
            <a:ext cx="1301262" cy="10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155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424</Words>
  <Application>Microsoft Macintosh PowerPoint</Application>
  <PresentationFormat>Grand écran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Abadi MT Condensed Light</vt:lpstr>
      <vt:lpstr>Arial</vt:lpstr>
      <vt:lpstr>Marianne</vt:lpstr>
      <vt:lpstr>Trebuchet MS</vt:lpstr>
      <vt:lpstr>Wingdings 3</vt:lpstr>
      <vt:lpstr>Facette</vt:lpstr>
      <vt:lpstr>Dispositif Mon Accompagnateur Rénov’ (MAR) </vt:lpstr>
      <vt:lpstr>L’état du parc français</vt:lpstr>
      <vt:lpstr>Les dispositifs  mis en place</vt:lpstr>
      <vt:lpstr>MaPrimeRénov’  Parcours accompagné </vt:lpstr>
      <vt:lpstr>Le rôle du MAR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taïs bufferne</dc:creator>
  <cp:lastModifiedBy>Taïs BUFFERNE</cp:lastModifiedBy>
  <cp:revision>10</cp:revision>
  <dcterms:created xsi:type="dcterms:W3CDTF">2024-11-30T14:11:14Z</dcterms:created>
  <dcterms:modified xsi:type="dcterms:W3CDTF">2024-12-13T11:21:49Z</dcterms:modified>
</cp:coreProperties>
</file>