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2" r:id="rId8"/>
    <p:sldId id="264" r:id="rId9"/>
    <p:sldId id="265" r:id="rId10"/>
    <p:sldId id="267" r:id="rId11"/>
    <p:sldId id="269" r:id="rId12"/>
    <p:sldId id="270" r:id="rId13"/>
    <p:sldId id="271" r:id="rId14"/>
    <p:sldId id="273" r:id="rId15"/>
    <p:sldId id="274" r:id="rId16"/>
    <p:sldId id="275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ibre Baskerville" panose="02000000000000000000" pitchFamily="2" charset="0"/>
      <p:regular r:id="rId22"/>
      <p:bold r:id="rId23"/>
      <p:italic r:id="rId24"/>
    </p:embeddedFont>
    <p:embeddedFont>
      <p:font typeface="Public Sans" panose="020B0604020202020204" charset="0"/>
      <p:regular r:id="rId25"/>
    </p:embeddedFont>
    <p:embeddedFont>
      <p:font typeface="Public Sans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9966" t="35510" b="307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11961" y="9383530"/>
            <a:ext cx="6496050" cy="31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85"/>
              </a:lnSpc>
              <a:spcBef>
                <a:spcPct val="0"/>
              </a:spcBef>
            </a:pPr>
            <a:endParaRPr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7031DDA-1B86-052B-580F-8A6CB2AAC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476500"/>
            <a:ext cx="335280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965" r="4965"/>
          <a:stretch>
            <a:fillRect/>
          </a:stretch>
        </p:blipFill>
        <p:spPr>
          <a:xfrm>
            <a:off x="11118627" y="1342491"/>
            <a:ext cx="5502137" cy="76020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59668" y="1342491"/>
            <a:ext cx="7584332" cy="1345391"/>
            <a:chOff x="0" y="0"/>
            <a:chExt cx="10112443" cy="1793855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0112443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6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252629"/>
                  </a:solidFill>
                  <a:latin typeface="Libre Baskerville"/>
                </a:rPr>
                <a:t>02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811847"/>
              <a:ext cx="10112443" cy="566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00"/>
                </a:lnSpc>
                <a:spcBef>
                  <a:spcPct val="0"/>
                </a:spcBef>
              </a:pPr>
              <a:r>
                <a:rPr lang="en-US" sz="2500" spc="37">
                  <a:solidFill>
                    <a:srgbClr val="252629"/>
                  </a:solidFill>
                  <a:latin typeface="Public Sans Bold"/>
                </a:rPr>
                <a:t>PLAN 2D ET 3D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1559668" y="4442276"/>
            <a:ext cx="9525" cy="900460"/>
          </a:xfrm>
          <a:prstGeom prst="rect">
            <a:avLst/>
          </a:prstGeom>
          <a:solidFill>
            <a:srgbClr val="252629"/>
          </a:solid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2062037" y="4631522"/>
            <a:ext cx="6442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52629"/>
                </a:solidFill>
                <a:latin typeface="Public Sans"/>
              </a:rPr>
              <a:t>Relevé métrique appartement / maison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59668" y="6305721"/>
            <a:ext cx="6056851" cy="440750"/>
            <a:chOff x="0" y="0"/>
            <a:chExt cx="8075802" cy="587667"/>
          </a:xfrm>
        </p:grpSpPr>
        <p:sp>
          <p:nvSpPr>
            <p:cNvPr id="9" name="TextBox 9"/>
            <p:cNvSpPr txBox="1"/>
            <p:nvPr/>
          </p:nvSpPr>
          <p:spPr>
            <a:xfrm>
              <a:off x="669826" y="-35096"/>
              <a:ext cx="7405976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779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252629"/>
                  </a:solidFill>
                  <a:latin typeface="Public Sans"/>
                </a:rPr>
                <a:t>Plan Etat des </a:t>
              </a:r>
              <a:r>
                <a:rPr lang="en-US" sz="2700" dirty="0" err="1">
                  <a:solidFill>
                    <a:srgbClr val="252629"/>
                  </a:solidFill>
                  <a:latin typeface="Public Sans"/>
                </a:rPr>
                <a:t>Lieux</a:t>
              </a:r>
              <a:r>
                <a:rPr lang="en-US" sz="2700" dirty="0">
                  <a:solidFill>
                    <a:srgbClr val="252629"/>
                  </a:solidFill>
                  <a:latin typeface="Public Sans"/>
                </a:rPr>
                <a:t> 2D / 3D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-306473"/>
              <a:ext cx="12700" cy="1200614"/>
            </a:xfrm>
            <a:prstGeom prst="rect">
              <a:avLst/>
            </a:prstGeom>
            <a:solidFill>
              <a:srgbClr val="252629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59668" y="8055550"/>
            <a:ext cx="6056851" cy="440750"/>
            <a:chOff x="0" y="0"/>
            <a:chExt cx="8075802" cy="587667"/>
          </a:xfrm>
        </p:grpSpPr>
        <p:sp>
          <p:nvSpPr>
            <p:cNvPr id="15" name="TextBox 15"/>
            <p:cNvSpPr txBox="1"/>
            <p:nvPr/>
          </p:nvSpPr>
          <p:spPr>
            <a:xfrm>
              <a:off x="669826" y="-35096"/>
              <a:ext cx="7405976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779"/>
                </a:lnSpc>
                <a:spcBef>
                  <a:spcPct val="0"/>
                </a:spcBef>
              </a:pPr>
              <a:r>
                <a:rPr lang="en-US" sz="2700" dirty="0">
                  <a:solidFill>
                    <a:srgbClr val="252629"/>
                  </a:solidFill>
                  <a:latin typeface="Public Sans"/>
                </a:rPr>
                <a:t>Plan </a:t>
              </a:r>
              <a:r>
                <a:rPr lang="en-US" sz="2700" dirty="0" err="1">
                  <a:solidFill>
                    <a:srgbClr val="252629"/>
                  </a:solidFill>
                  <a:latin typeface="Public Sans"/>
                </a:rPr>
                <a:t>projet</a:t>
              </a:r>
              <a:r>
                <a:rPr lang="en-US" sz="2700" dirty="0">
                  <a:solidFill>
                    <a:srgbClr val="252629"/>
                  </a:solidFill>
                  <a:latin typeface="Public Sans"/>
                </a:rPr>
                <a:t> / exe</a:t>
              </a: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-306473"/>
              <a:ext cx="12700" cy="1200614"/>
            </a:xfrm>
            <a:prstGeom prst="rect">
              <a:avLst/>
            </a:prstGeom>
            <a:solidFill>
              <a:srgbClr val="252629"/>
            </a:solid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519034"/>
            <a:ext cx="7742299" cy="3248932"/>
            <a:chOff x="0" y="0"/>
            <a:chExt cx="10323065" cy="433191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700" cy="4331910"/>
            </a:xfrm>
            <a:prstGeom prst="rect">
              <a:avLst/>
            </a:prstGeom>
            <a:solidFill>
              <a:srgbClr val="25262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88718" y="593483"/>
              <a:ext cx="9434347" cy="3059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4"/>
                </a:lnSpc>
              </a:pPr>
              <a:r>
                <a:rPr lang="en-US" sz="3524">
                  <a:solidFill>
                    <a:srgbClr val="252629"/>
                  </a:solidFill>
                  <a:latin typeface="Public Sans"/>
                </a:rPr>
                <a:t>Rénovation d'un appartement</a:t>
              </a:r>
            </a:p>
            <a:p>
              <a:pPr>
                <a:lnSpc>
                  <a:spcPts val="4654"/>
                </a:lnSpc>
              </a:pPr>
              <a:endParaRPr lang="en-US" sz="3524">
                <a:solidFill>
                  <a:srgbClr val="252629"/>
                </a:solidFill>
                <a:latin typeface="Public Sans"/>
              </a:endParaRPr>
            </a:p>
            <a:p>
              <a:pPr marL="0" lvl="0" indent="0">
                <a:lnSpc>
                  <a:spcPts val="4375"/>
                </a:lnSpc>
                <a:spcBef>
                  <a:spcPct val="0"/>
                </a:spcBef>
              </a:pPr>
              <a:r>
                <a:rPr lang="en-US" sz="3125">
                  <a:solidFill>
                    <a:srgbClr val="252629"/>
                  </a:solidFill>
                  <a:latin typeface="Public Sans"/>
                </a:rPr>
                <a:t>Fourniture au client du plan précis de l'appartement dans son état actuel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9983" t="9153" r="7415" b="16468"/>
          <a:stretch>
            <a:fillRect/>
          </a:stretch>
        </p:blipFill>
        <p:spPr>
          <a:xfrm>
            <a:off x="0" y="0"/>
            <a:ext cx="8082643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9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371" r="43708"/>
          <a:stretch>
            <a:fillRect/>
          </a:stretch>
        </p:blipFill>
        <p:spPr>
          <a:xfrm>
            <a:off x="0" y="0"/>
            <a:ext cx="479047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59126" y="0"/>
            <a:ext cx="6887059" cy="10287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343400" y="1028700"/>
            <a:ext cx="5340873" cy="10853989"/>
            <a:chOff x="0" y="0"/>
            <a:chExt cx="5001260" cy="101638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6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67004" r="-167004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AutoShape 7"/>
          <p:cNvSpPr/>
          <p:nvPr/>
        </p:nvSpPr>
        <p:spPr>
          <a:xfrm>
            <a:off x="10522942" y="3909690"/>
            <a:ext cx="9525" cy="324893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1143962" y="4342579"/>
            <a:ext cx="6502242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ublic Sans"/>
              </a:rPr>
              <a:t>Photo 360°</a:t>
            </a:r>
          </a:p>
          <a:p>
            <a:pPr>
              <a:lnSpc>
                <a:spcPts val="4864"/>
              </a:lnSpc>
            </a:pPr>
            <a:endParaRPr lang="en-US" sz="3499">
              <a:solidFill>
                <a:srgbClr val="FFFFFF"/>
              </a:solidFill>
              <a:latin typeface="Public Sans"/>
            </a:endParaRPr>
          </a:p>
          <a:p>
            <a:pPr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Public Sans"/>
              </a:rPr>
              <a:t>Immersion complète dans la pièce</a:t>
            </a:r>
          </a:p>
          <a:p>
            <a:pPr marL="0" lvl="0" indent="0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FFFFFF"/>
                </a:solidFill>
                <a:latin typeface="Public Sans"/>
              </a:rPr>
              <a:t>Visibilité de chaque élément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56525" y="3519034"/>
            <a:ext cx="9525" cy="324893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823064" y="4180523"/>
            <a:ext cx="7075760" cy="184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ublic Sans"/>
              </a:rPr>
              <a:t>Aménagement parking</a:t>
            </a:r>
          </a:p>
          <a:p>
            <a:pPr>
              <a:lnSpc>
                <a:spcPts val="5389"/>
              </a:lnSpc>
            </a:pPr>
            <a:endParaRPr lang="en-US" sz="3500">
              <a:solidFill>
                <a:srgbClr val="FFFFFF"/>
              </a:solidFill>
              <a:latin typeface="Public Sans"/>
            </a:endParaRPr>
          </a:p>
          <a:p>
            <a:pPr marL="0" lvl="0" indent="0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FFFFFF"/>
                </a:solidFill>
                <a:latin typeface="Public Sans"/>
              </a:rPr>
              <a:t>Modification du sens de circulation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57702" y="1288019"/>
            <a:ext cx="5455506" cy="77109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519034"/>
            <a:ext cx="7742299" cy="3248932"/>
            <a:chOff x="0" y="0"/>
            <a:chExt cx="10323065" cy="433191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700" cy="4331910"/>
            </a:xfrm>
            <a:prstGeom prst="rect">
              <a:avLst/>
            </a:prstGeom>
            <a:solidFill>
              <a:srgbClr val="25262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88718" y="977235"/>
              <a:ext cx="9434347" cy="2301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</a:pPr>
              <a:r>
                <a:rPr lang="en-US" sz="3499">
                  <a:solidFill>
                    <a:srgbClr val="252629"/>
                  </a:solidFill>
                  <a:latin typeface="Public Sans"/>
                </a:rPr>
                <a:t>Plan EXE</a:t>
              </a:r>
            </a:p>
            <a:p>
              <a:pPr>
                <a:lnSpc>
                  <a:spcPts val="4654"/>
                </a:lnSpc>
              </a:pPr>
              <a:endParaRPr lang="en-US" sz="3499">
                <a:solidFill>
                  <a:srgbClr val="252629"/>
                </a:solidFill>
                <a:latin typeface="Public Sans"/>
              </a:endParaRPr>
            </a:p>
            <a:p>
              <a:pPr marL="0" lvl="0" indent="0">
                <a:lnSpc>
                  <a:spcPts val="4340"/>
                </a:lnSpc>
                <a:spcBef>
                  <a:spcPct val="0"/>
                </a:spcBef>
              </a:pPr>
              <a:r>
                <a:rPr lang="en-US" sz="3100">
                  <a:solidFill>
                    <a:srgbClr val="252629"/>
                  </a:solidFill>
                  <a:latin typeface="Public Sans"/>
                </a:rPr>
                <a:t>Rénovation des chambres d'un hôtel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35708" t="4531" r="21420" b="13584"/>
          <a:stretch>
            <a:fillRect/>
          </a:stretch>
        </p:blipFill>
        <p:spPr>
          <a:xfrm>
            <a:off x="0" y="0"/>
            <a:ext cx="761238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104" b="113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243012" y="5589157"/>
            <a:ext cx="10075085" cy="952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3642114" y="2479099"/>
            <a:ext cx="11003773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800"/>
              </a:lnSpc>
              <a:spcBef>
                <a:spcPct val="0"/>
              </a:spcBef>
            </a:pPr>
            <a:r>
              <a:rPr lang="en-US" sz="14000">
                <a:solidFill>
                  <a:srgbClr val="FFFFFF"/>
                </a:solidFill>
                <a:latin typeface="Libre Baskerville"/>
              </a:rPr>
              <a:t>Merci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A63B00-3D06-3A50-7FDE-02F89CC31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704" y="7353300"/>
            <a:ext cx="2171700" cy="2171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0519" y="4200152"/>
            <a:ext cx="4081958" cy="22636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22477" y="7236459"/>
            <a:ext cx="3831610" cy="22989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31110" b="41214"/>
          <a:stretch>
            <a:fillRect/>
          </a:stretch>
        </p:blipFill>
        <p:spPr>
          <a:xfrm>
            <a:off x="-38100" y="0"/>
            <a:ext cx="18326100" cy="33791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692" t="6705" r="3795" b="10720"/>
          <a:stretch>
            <a:fillRect/>
          </a:stretch>
        </p:blipFill>
        <p:spPr>
          <a:xfrm rot="-5400000">
            <a:off x="9772320" y="3354976"/>
            <a:ext cx="2517517" cy="3953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008070" y="7236459"/>
            <a:ext cx="4101311" cy="22989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36121" b="36121"/>
          <a:stretch>
            <a:fillRect/>
          </a:stretch>
        </p:blipFill>
        <p:spPr>
          <a:xfrm>
            <a:off x="0" y="0"/>
            <a:ext cx="18260541" cy="337915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40519" y="1028700"/>
            <a:ext cx="13716000" cy="2145491"/>
            <a:chOff x="0" y="0"/>
            <a:chExt cx="18288000" cy="2860655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8288000" cy="1736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200"/>
                </a:lnSpc>
                <a:spcBef>
                  <a:spcPct val="0"/>
                </a:spcBef>
              </a:pPr>
              <a:r>
                <a:rPr lang="en-US" sz="8500">
                  <a:solidFill>
                    <a:srgbClr val="252629"/>
                  </a:solidFill>
                  <a:latin typeface="Libre Baskerville"/>
                </a:rPr>
                <a:t>Qui suis-je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303972"/>
              <a:ext cx="1828800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3210" y="2837726"/>
            <a:ext cx="647254" cy="65447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D5D5D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663210" y="4720160"/>
            <a:ext cx="647254" cy="65447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D5D5D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780280" y="4902939"/>
            <a:ext cx="413115" cy="28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74"/>
              </a:lnSpc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8663210" y="6602594"/>
            <a:ext cx="647254" cy="654477"/>
            <a:chOff x="0" y="0"/>
            <a:chExt cx="863006" cy="87263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63006" cy="872636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D5D5D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56093" y="243706"/>
              <a:ext cx="550820" cy="385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74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8663210" y="4101419"/>
            <a:ext cx="9624790" cy="9525"/>
          </a:xfrm>
          <a:prstGeom prst="rect">
            <a:avLst/>
          </a:prstGeom>
          <a:solidFill>
            <a:srgbClr val="A19C95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9979744" y="2786860"/>
            <a:ext cx="6669678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252629"/>
                </a:solidFill>
                <a:latin typeface="Public Sans"/>
              </a:rPr>
              <a:t>DESSINATRICE EN ARCHITECTURE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79744" y="4768633"/>
            <a:ext cx="5554482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252629"/>
                </a:solidFill>
                <a:latin typeface="Public Sans"/>
              </a:rPr>
              <a:t>CREATION JANVIER 2021</a:t>
            </a:r>
          </a:p>
        </p:txBody>
      </p:sp>
      <p:sp>
        <p:nvSpPr>
          <p:cNvPr id="14" name="AutoShape 14"/>
          <p:cNvSpPr/>
          <p:nvPr/>
        </p:nvSpPr>
        <p:spPr>
          <a:xfrm>
            <a:off x="8663210" y="5983853"/>
            <a:ext cx="9624790" cy="9525"/>
          </a:xfrm>
          <a:prstGeom prst="rect">
            <a:avLst/>
          </a:prstGeom>
          <a:solidFill>
            <a:srgbClr val="A19C95"/>
          </a:solidFill>
        </p:spPr>
        <p:txBody>
          <a:bodyPr/>
          <a:lstStyle/>
          <a:p>
            <a:endParaRPr lang="fr-FR"/>
          </a:p>
        </p:txBody>
      </p:sp>
      <p:sp>
        <p:nvSpPr>
          <p:cNvPr id="15" name="AutoShape 15"/>
          <p:cNvSpPr/>
          <p:nvPr/>
        </p:nvSpPr>
        <p:spPr>
          <a:xfrm>
            <a:off x="8663210" y="7866287"/>
            <a:ext cx="9624790" cy="9525"/>
          </a:xfrm>
          <a:prstGeom prst="rect">
            <a:avLst/>
          </a:prstGeom>
          <a:solidFill>
            <a:srgbClr val="A19C95"/>
          </a:solid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9979744" y="6651067"/>
            <a:ext cx="5554482" cy="4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252629"/>
                </a:solidFill>
                <a:latin typeface="Public Sans"/>
              </a:rPr>
              <a:t>LYON 6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04A3DE0-8E47-CCD2-81BB-B873E9C7E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85" y="3189725"/>
            <a:ext cx="4369823" cy="43698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54174" y="1682544"/>
            <a:ext cx="6056851" cy="900460"/>
            <a:chOff x="0" y="0"/>
            <a:chExt cx="8075802" cy="120061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700" cy="1200614"/>
            </a:xfrm>
            <a:prstGeom prst="rect">
              <a:avLst/>
            </a:prstGeom>
            <a:solidFill>
              <a:srgbClr val="25262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69826" y="271377"/>
              <a:ext cx="7405976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779"/>
                </a:lnSpc>
                <a:spcBef>
                  <a:spcPct val="0"/>
                </a:spcBef>
              </a:pPr>
              <a:r>
                <a:rPr lang="en-US" sz="2700" dirty="0" err="1">
                  <a:solidFill>
                    <a:srgbClr val="252629"/>
                  </a:solidFill>
                  <a:latin typeface="Public Sans"/>
                </a:rPr>
                <a:t>Déclaration</a:t>
              </a:r>
              <a:r>
                <a:rPr lang="en-US" sz="2700" dirty="0">
                  <a:solidFill>
                    <a:srgbClr val="252629"/>
                  </a:solidFill>
                  <a:latin typeface="Public Sans"/>
                </a:rPr>
                <a:t> </a:t>
              </a:r>
              <a:r>
                <a:rPr lang="en-US" sz="2700" dirty="0" err="1">
                  <a:solidFill>
                    <a:srgbClr val="252629"/>
                  </a:solidFill>
                  <a:latin typeface="Public Sans"/>
                </a:rPr>
                <a:t>préalable</a:t>
              </a:r>
              <a:r>
                <a:rPr lang="en-US" sz="2700" dirty="0">
                  <a:solidFill>
                    <a:srgbClr val="252629"/>
                  </a:solidFill>
                  <a:latin typeface="Public Sans"/>
                </a:rPr>
                <a:t> de travaux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63699" y="3446726"/>
            <a:ext cx="6056851" cy="900460"/>
            <a:chOff x="0" y="0"/>
            <a:chExt cx="8075802" cy="1200614"/>
          </a:xfrm>
        </p:grpSpPr>
        <p:sp>
          <p:nvSpPr>
            <p:cNvPr id="9" name="TextBox 9"/>
            <p:cNvSpPr txBox="1"/>
            <p:nvPr/>
          </p:nvSpPr>
          <p:spPr>
            <a:xfrm>
              <a:off x="669826" y="271377"/>
              <a:ext cx="7405976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252629"/>
                  </a:solidFill>
                  <a:latin typeface="Public Sans"/>
                </a:rPr>
                <a:t>Permis de démolir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0"/>
              <a:ext cx="12700" cy="1200614"/>
            </a:xfrm>
            <a:prstGeom prst="rect">
              <a:avLst/>
            </a:prstGeom>
            <a:solidFill>
              <a:srgbClr val="252629"/>
            </a:solidFill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7455755" cy="497050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914525" y="6228294"/>
            <a:ext cx="4236216" cy="1923242"/>
            <a:chOff x="0" y="0"/>
            <a:chExt cx="5648287" cy="256432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5648287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6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252629"/>
                  </a:solidFill>
                  <a:latin typeface="Libre Baskerville"/>
                </a:rPr>
                <a:t>01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894397"/>
              <a:ext cx="5648287" cy="587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74"/>
                </a:lnSpc>
                <a:spcBef>
                  <a:spcPct val="0"/>
                </a:spcBef>
              </a:pPr>
              <a:r>
                <a:rPr lang="en-US" sz="2624" spc="39">
                  <a:solidFill>
                    <a:srgbClr val="252629"/>
                  </a:solidFill>
                  <a:latin typeface="Public Sans Bold"/>
                </a:rPr>
                <a:t>DOSSIER D'URBANISME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163699" y="5261640"/>
            <a:ext cx="6056851" cy="900460"/>
            <a:chOff x="0" y="0"/>
            <a:chExt cx="8075802" cy="1200614"/>
          </a:xfrm>
        </p:grpSpPr>
        <p:sp>
          <p:nvSpPr>
            <p:cNvPr id="16" name="TextBox 16"/>
            <p:cNvSpPr txBox="1"/>
            <p:nvPr/>
          </p:nvSpPr>
          <p:spPr>
            <a:xfrm>
              <a:off x="669826" y="271377"/>
              <a:ext cx="7405976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252629"/>
                  </a:solidFill>
                  <a:latin typeface="Public Sans"/>
                </a:rPr>
                <a:t>Changement de destination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0"/>
              <a:ext cx="12700" cy="1200614"/>
            </a:xfrm>
            <a:prstGeom prst="rect">
              <a:avLst/>
            </a:prstGeom>
            <a:solidFill>
              <a:srgbClr val="252629"/>
            </a:solidFill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11026" y="8633362"/>
            <a:ext cx="546118" cy="839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38966" y="8606581"/>
            <a:ext cx="900759" cy="89257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54174" y="8641997"/>
            <a:ext cx="1060929" cy="8217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004123" y="8847431"/>
            <a:ext cx="1313824" cy="4108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45398" y="1370086"/>
            <a:ext cx="4259039" cy="2235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68078" y="1173216"/>
            <a:ext cx="4493646" cy="24328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31857" y="3231357"/>
            <a:ext cx="3824287" cy="38242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7049" y="6892770"/>
            <a:ext cx="5175737" cy="25167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68078" y="7073265"/>
            <a:ext cx="4493646" cy="21850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95720" y="3592878"/>
            <a:ext cx="9309" cy="317508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947109" y="4293644"/>
            <a:ext cx="4714211" cy="169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ublic Sans"/>
              </a:rPr>
              <a:t>Déclaration de travaux</a:t>
            </a:r>
          </a:p>
          <a:p>
            <a:pPr>
              <a:lnSpc>
                <a:spcPts val="4339"/>
              </a:lnSpc>
            </a:pPr>
            <a:endParaRPr lang="en-US" sz="3499">
              <a:solidFill>
                <a:srgbClr val="FFFFFF"/>
              </a:solidFill>
              <a:latin typeface="Public Sans"/>
            </a:endParaRPr>
          </a:p>
          <a:p>
            <a:pPr marL="0" lvl="0" indent="0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Public Sans"/>
              </a:rPr>
              <a:t>Création de piscine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/>
          <a:srcRect b="9119"/>
          <a:stretch/>
        </p:blipFill>
        <p:spPr>
          <a:xfrm>
            <a:off x="7978068" y="2262568"/>
            <a:ext cx="8996069" cy="57595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95720" y="3592878"/>
            <a:ext cx="9309" cy="317508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fr-F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4648" y="2267678"/>
            <a:ext cx="7668857" cy="575164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87795" y="3674519"/>
            <a:ext cx="5657539" cy="293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ublic Sans"/>
              </a:rPr>
              <a:t>Changement de destination</a:t>
            </a:r>
          </a:p>
          <a:p>
            <a:pPr>
              <a:lnSpc>
                <a:spcPts val="4899"/>
              </a:lnSpc>
            </a:pPr>
            <a:endParaRPr lang="en-US" sz="3499">
              <a:solidFill>
                <a:srgbClr val="FFFFFF"/>
              </a:solidFill>
              <a:latin typeface="Public Sans"/>
            </a:endParaRPr>
          </a:p>
          <a:p>
            <a:pPr marL="0" lvl="0" indent="0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Public Sans"/>
              </a:rPr>
              <a:t>Transformation d'un ancien local commercial en logement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9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95720" y="3592878"/>
            <a:ext cx="9309" cy="317508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fr-F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058" b="30962"/>
          <a:stretch>
            <a:fillRect/>
          </a:stretch>
        </p:blipFill>
        <p:spPr>
          <a:xfrm>
            <a:off x="9144000" y="1065622"/>
            <a:ext cx="6158361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47109" y="4274594"/>
            <a:ext cx="5374225" cy="173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Public Sans"/>
              </a:rPr>
              <a:t> Déclaration de travaux</a:t>
            </a:r>
          </a:p>
          <a:p>
            <a:pPr>
              <a:lnSpc>
                <a:spcPts val="4619"/>
              </a:lnSpc>
            </a:pPr>
            <a:endParaRPr lang="en-US" sz="3499">
              <a:solidFill>
                <a:srgbClr val="FFFFFF"/>
              </a:solidFill>
              <a:latin typeface="Public Sans"/>
            </a:endParaRPr>
          </a:p>
          <a:p>
            <a:pPr marL="0" lvl="0" indent="0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Public Sans"/>
              </a:rPr>
              <a:t>Remplacement des fenêtres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95720" y="3592878"/>
            <a:ext cx="9525" cy="4306878"/>
          </a:xfrm>
          <a:prstGeom prst="rect">
            <a:avLst/>
          </a:prstGeom>
          <a:solidFill>
            <a:srgbClr val="4E4A48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987530" y="3535728"/>
            <a:ext cx="14738632" cy="488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4E4A48"/>
                </a:solidFill>
                <a:latin typeface="Public Sans"/>
              </a:rPr>
              <a:t>- Amende comprise entre 1200 € et 6000 € par m² construit</a:t>
            </a:r>
          </a:p>
          <a:p>
            <a:pPr>
              <a:lnSpc>
                <a:spcPts val="3780"/>
              </a:lnSpc>
            </a:pPr>
            <a:endParaRPr lang="en-US" sz="2700">
              <a:solidFill>
                <a:srgbClr val="4E4A48"/>
              </a:solidFill>
              <a:latin typeface="Public Sans"/>
            </a:endParaRP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4E4A48"/>
                </a:solidFill>
                <a:latin typeface="Public Sans"/>
              </a:rPr>
              <a:t>- Récidive = 6 mois d'emprisonnement</a:t>
            </a:r>
          </a:p>
          <a:p>
            <a:pPr>
              <a:lnSpc>
                <a:spcPts val="3780"/>
              </a:lnSpc>
            </a:pPr>
            <a:endParaRPr lang="en-US" sz="2700">
              <a:solidFill>
                <a:srgbClr val="4E4A48"/>
              </a:solidFill>
              <a:latin typeface="Public Sans"/>
            </a:endParaRP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4E4A48"/>
                </a:solidFill>
                <a:latin typeface="Public Sans"/>
              </a:rPr>
              <a:t>- Si les travaux sont en cours = arrêt du chantier et saisi du matériel de chantier possible</a:t>
            </a:r>
          </a:p>
          <a:p>
            <a:pPr>
              <a:lnSpc>
                <a:spcPts val="3780"/>
              </a:lnSpc>
            </a:pPr>
            <a:endParaRPr lang="en-US" sz="2700">
              <a:solidFill>
                <a:srgbClr val="4E4A48"/>
              </a:solidFill>
              <a:latin typeface="Public Sans"/>
            </a:endParaRP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4E4A48"/>
                </a:solidFill>
                <a:latin typeface="Public Sans"/>
              </a:rPr>
              <a:t>- Demande de mise en conformité lors du procès = démolition ou réaffectation du sol</a:t>
            </a:r>
          </a:p>
          <a:p>
            <a:pPr>
              <a:lnSpc>
                <a:spcPts val="3780"/>
              </a:lnSpc>
            </a:pPr>
            <a:endParaRPr lang="en-US" sz="2700">
              <a:solidFill>
                <a:srgbClr val="4E4A48"/>
              </a:solidFill>
              <a:latin typeface="Public Sans"/>
            </a:endParaRP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4E4A48"/>
                </a:solidFill>
                <a:latin typeface="Public Sans"/>
              </a:rPr>
              <a:t>- Sanction possible de la part des impôts</a:t>
            </a:r>
          </a:p>
          <a:p>
            <a:pPr marL="0" lvl="0" indent="0">
              <a:lnSpc>
                <a:spcPts val="4899"/>
              </a:lnSpc>
              <a:spcBef>
                <a:spcPct val="0"/>
              </a:spcBef>
            </a:pPr>
            <a:endParaRPr lang="en-US" sz="2700">
              <a:solidFill>
                <a:srgbClr val="4E4A48"/>
              </a:solidFill>
              <a:latin typeface="Public Sa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19200" y="1547990"/>
            <a:ext cx="13716000" cy="1516841"/>
            <a:chOff x="0" y="0"/>
            <a:chExt cx="18288000" cy="2022455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8288000" cy="889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280"/>
                </a:lnSpc>
                <a:spcBef>
                  <a:spcPct val="0"/>
                </a:spcBef>
              </a:pPr>
              <a:r>
                <a:rPr lang="en-US" sz="4400">
                  <a:solidFill>
                    <a:srgbClr val="252629"/>
                  </a:solidFill>
                  <a:latin typeface="Libre Baskerville"/>
                </a:rPr>
                <a:t>Et si la demande d'autorisation n'est pas faite 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465772"/>
              <a:ext cx="1828800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178</Words>
  <Application>Microsoft Office PowerPoint</Application>
  <PresentationFormat>Personnalisé</PresentationFormat>
  <Paragraphs>47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Public Sans</vt:lpstr>
      <vt:lpstr>Arial</vt:lpstr>
      <vt:lpstr>Calibri</vt:lpstr>
      <vt:lpstr>Public Sans Bold</vt:lpstr>
      <vt:lpstr>Libre Baskerville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31 mars 2025</dc:title>
  <cp:lastModifiedBy>Caroline IRLINGER (Eskisseo)</cp:lastModifiedBy>
  <cp:revision>6</cp:revision>
  <dcterms:created xsi:type="dcterms:W3CDTF">2006-08-16T00:00:00Z</dcterms:created>
  <dcterms:modified xsi:type="dcterms:W3CDTF">2023-09-17T13:37:10Z</dcterms:modified>
  <dc:identifier>DAE8egHXdcU</dc:identifier>
</cp:coreProperties>
</file>