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58" r:id="rId3"/>
    <p:sldId id="340" r:id="rId4"/>
    <p:sldId id="331" r:id="rId5"/>
    <p:sldId id="332" r:id="rId6"/>
    <p:sldId id="333" r:id="rId7"/>
    <p:sldId id="334" r:id="rId8"/>
    <p:sldId id="335" r:id="rId9"/>
    <p:sldId id="341" r:id="rId10"/>
    <p:sldId id="289" r:id="rId11"/>
    <p:sldId id="290" r:id="rId12"/>
    <p:sldId id="287" r:id="rId13"/>
    <p:sldId id="288" r:id="rId14"/>
    <p:sldId id="291" r:id="rId15"/>
    <p:sldId id="293" r:id="rId16"/>
    <p:sldId id="292" r:id="rId17"/>
    <p:sldId id="294" r:id="rId18"/>
    <p:sldId id="336" r:id="rId19"/>
    <p:sldId id="322" r:id="rId20"/>
    <p:sldId id="323" r:id="rId21"/>
    <p:sldId id="321" r:id="rId22"/>
    <p:sldId id="342" r:id="rId23"/>
    <p:sldId id="348" r:id="rId24"/>
    <p:sldId id="297" r:id="rId25"/>
    <p:sldId id="301" r:id="rId26"/>
    <p:sldId id="302" r:id="rId27"/>
    <p:sldId id="303" r:id="rId28"/>
    <p:sldId id="304" r:id="rId29"/>
    <p:sldId id="347" r:id="rId30"/>
    <p:sldId id="299" r:id="rId31"/>
    <p:sldId id="300" r:id="rId32"/>
    <p:sldId id="305" r:id="rId33"/>
    <p:sldId id="345" r:id="rId34"/>
    <p:sldId id="338" r:id="rId35"/>
    <p:sldId id="307" r:id="rId36"/>
    <p:sldId id="312" r:id="rId37"/>
    <p:sldId id="346" r:id="rId38"/>
    <p:sldId id="309" r:id="rId39"/>
    <p:sldId id="337" r:id="rId40"/>
    <p:sldId id="268" r:id="rId41"/>
    <p:sldId id="344" r:id="rId42"/>
  </p:sldIdLst>
  <p:sldSz cx="16256000" cy="9144000"/>
  <p:notesSz cx="16256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95D"/>
    <a:srgbClr val="FFCE44"/>
    <a:srgbClr val="2D3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5" d="100"/>
          <a:sy n="65" d="100"/>
        </p:scale>
        <p:origin x="528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6256000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273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9357" y="0"/>
            <a:ext cx="15237460" cy="8604250"/>
          </a:xfrm>
          <a:custGeom>
            <a:avLst/>
            <a:gdLst/>
            <a:ahLst/>
            <a:cxnLst/>
            <a:rect l="l" t="t" r="r" b="b"/>
            <a:pathLst>
              <a:path w="15237460" h="8604250">
                <a:moveTo>
                  <a:pt x="15237294" y="0"/>
                </a:moveTo>
                <a:lnTo>
                  <a:pt x="0" y="0"/>
                </a:lnTo>
                <a:lnTo>
                  <a:pt x="0" y="5469870"/>
                </a:lnTo>
                <a:lnTo>
                  <a:pt x="585" y="5520282"/>
                </a:lnTo>
                <a:lnTo>
                  <a:pt x="2333" y="5570128"/>
                </a:lnTo>
                <a:lnTo>
                  <a:pt x="5227" y="5619404"/>
                </a:lnTo>
                <a:lnTo>
                  <a:pt x="9254" y="5668110"/>
                </a:lnTo>
                <a:lnTo>
                  <a:pt x="14399" y="5716243"/>
                </a:lnTo>
                <a:lnTo>
                  <a:pt x="20647" y="5763800"/>
                </a:lnTo>
                <a:lnTo>
                  <a:pt x="27984" y="5810781"/>
                </a:lnTo>
                <a:lnTo>
                  <a:pt x="36395" y="5857183"/>
                </a:lnTo>
                <a:lnTo>
                  <a:pt x="45865" y="5903005"/>
                </a:lnTo>
                <a:lnTo>
                  <a:pt x="56380" y="5948244"/>
                </a:lnTo>
                <a:lnTo>
                  <a:pt x="67926" y="5992898"/>
                </a:lnTo>
                <a:lnTo>
                  <a:pt x="80486" y="6036966"/>
                </a:lnTo>
                <a:lnTo>
                  <a:pt x="94048" y="6080445"/>
                </a:lnTo>
                <a:lnTo>
                  <a:pt x="108596" y="6123334"/>
                </a:lnTo>
                <a:lnTo>
                  <a:pt x="124116" y="6165630"/>
                </a:lnTo>
                <a:lnTo>
                  <a:pt x="140592" y="6207333"/>
                </a:lnTo>
                <a:lnTo>
                  <a:pt x="158012" y="6248439"/>
                </a:lnTo>
                <a:lnTo>
                  <a:pt x="176359" y="6288947"/>
                </a:lnTo>
                <a:lnTo>
                  <a:pt x="195619" y="6328855"/>
                </a:lnTo>
                <a:lnTo>
                  <a:pt x="215778" y="6368161"/>
                </a:lnTo>
                <a:lnTo>
                  <a:pt x="236821" y="6406863"/>
                </a:lnTo>
                <a:lnTo>
                  <a:pt x="258733" y="6444959"/>
                </a:lnTo>
                <a:lnTo>
                  <a:pt x="281500" y="6482448"/>
                </a:lnTo>
                <a:lnTo>
                  <a:pt x="305107" y="6519326"/>
                </a:lnTo>
                <a:lnTo>
                  <a:pt x="329540" y="6555593"/>
                </a:lnTo>
                <a:lnTo>
                  <a:pt x="354783" y="6591246"/>
                </a:lnTo>
                <a:lnTo>
                  <a:pt x="380823" y="6626284"/>
                </a:lnTo>
                <a:lnTo>
                  <a:pt x="407645" y="6660704"/>
                </a:lnTo>
                <a:lnTo>
                  <a:pt x="435233" y="6694505"/>
                </a:lnTo>
                <a:lnTo>
                  <a:pt x="463574" y="6727684"/>
                </a:lnTo>
                <a:lnTo>
                  <a:pt x="492653" y="6760241"/>
                </a:lnTo>
                <a:lnTo>
                  <a:pt x="522455" y="6792171"/>
                </a:lnTo>
                <a:lnTo>
                  <a:pt x="552966" y="6823475"/>
                </a:lnTo>
                <a:lnTo>
                  <a:pt x="584170" y="6854150"/>
                </a:lnTo>
                <a:lnTo>
                  <a:pt x="616054" y="6884193"/>
                </a:lnTo>
                <a:lnTo>
                  <a:pt x="648603" y="6913603"/>
                </a:lnTo>
                <a:lnTo>
                  <a:pt x="681801" y="6942379"/>
                </a:lnTo>
                <a:lnTo>
                  <a:pt x="715635" y="6970518"/>
                </a:lnTo>
                <a:lnTo>
                  <a:pt x="750090" y="6998018"/>
                </a:lnTo>
                <a:lnTo>
                  <a:pt x="785152" y="7024877"/>
                </a:lnTo>
                <a:lnTo>
                  <a:pt x="820805" y="7051093"/>
                </a:lnTo>
                <a:lnTo>
                  <a:pt x="857035" y="7076665"/>
                </a:lnTo>
                <a:lnTo>
                  <a:pt x="893827" y="7101590"/>
                </a:lnTo>
                <a:lnTo>
                  <a:pt x="931167" y="7125867"/>
                </a:lnTo>
                <a:lnTo>
                  <a:pt x="969040" y="7149493"/>
                </a:lnTo>
                <a:lnTo>
                  <a:pt x="1007432" y="7172467"/>
                </a:lnTo>
                <a:lnTo>
                  <a:pt x="1046328" y="7194787"/>
                </a:lnTo>
                <a:lnTo>
                  <a:pt x="1085713" y="7216450"/>
                </a:lnTo>
                <a:lnTo>
                  <a:pt x="1125573" y="7237455"/>
                </a:lnTo>
                <a:lnTo>
                  <a:pt x="1165892" y="7257800"/>
                </a:lnTo>
                <a:lnTo>
                  <a:pt x="1206658" y="7277483"/>
                </a:lnTo>
                <a:lnTo>
                  <a:pt x="1247854" y="7296502"/>
                </a:lnTo>
                <a:lnTo>
                  <a:pt x="1289466" y="7314855"/>
                </a:lnTo>
                <a:lnTo>
                  <a:pt x="1331480" y="7332540"/>
                </a:lnTo>
                <a:lnTo>
                  <a:pt x="1373881" y="7349556"/>
                </a:lnTo>
                <a:lnTo>
                  <a:pt x="1416654" y="7365899"/>
                </a:lnTo>
                <a:lnTo>
                  <a:pt x="1459785" y="7381569"/>
                </a:lnTo>
                <a:lnTo>
                  <a:pt x="1503259" y="7396564"/>
                </a:lnTo>
                <a:lnTo>
                  <a:pt x="1547062" y="7410881"/>
                </a:lnTo>
                <a:lnTo>
                  <a:pt x="1591178" y="7424518"/>
                </a:lnTo>
                <a:lnTo>
                  <a:pt x="1635594" y="7437474"/>
                </a:lnTo>
                <a:lnTo>
                  <a:pt x="1680295" y="7449746"/>
                </a:lnTo>
                <a:lnTo>
                  <a:pt x="1725265" y="7461333"/>
                </a:lnTo>
                <a:lnTo>
                  <a:pt x="1770491" y="7472233"/>
                </a:lnTo>
                <a:lnTo>
                  <a:pt x="1815958" y="7482444"/>
                </a:lnTo>
                <a:lnTo>
                  <a:pt x="1861651" y="7491964"/>
                </a:lnTo>
                <a:lnTo>
                  <a:pt x="1907555" y="7500790"/>
                </a:lnTo>
                <a:lnTo>
                  <a:pt x="1953657" y="7508922"/>
                </a:lnTo>
                <a:lnTo>
                  <a:pt x="1999940" y="7516356"/>
                </a:lnTo>
                <a:lnTo>
                  <a:pt x="2046392" y="7523092"/>
                </a:lnTo>
                <a:lnTo>
                  <a:pt x="2092997" y="7529127"/>
                </a:lnTo>
                <a:lnTo>
                  <a:pt x="2139740" y="7534459"/>
                </a:lnTo>
                <a:lnTo>
                  <a:pt x="2186607" y="7539087"/>
                </a:lnTo>
                <a:lnTo>
                  <a:pt x="2233583" y="7543008"/>
                </a:lnTo>
                <a:lnTo>
                  <a:pt x="2280654" y="7546220"/>
                </a:lnTo>
                <a:lnTo>
                  <a:pt x="2327804" y="7548722"/>
                </a:lnTo>
                <a:lnTo>
                  <a:pt x="2375021" y="7550512"/>
                </a:lnTo>
                <a:lnTo>
                  <a:pt x="2422288" y="7551587"/>
                </a:lnTo>
                <a:lnTo>
                  <a:pt x="2469591" y="7551946"/>
                </a:lnTo>
                <a:lnTo>
                  <a:pt x="4909578" y="7551946"/>
                </a:lnTo>
                <a:lnTo>
                  <a:pt x="4960317" y="7552348"/>
                </a:lnTo>
                <a:lnTo>
                  <a:pt x="5010640" y="7553504"/>
                </a:lnTo>
                <a:lnTo>
                  <a:pt x="5060584" y="7555335"/>
                </a:lnTo>
                <a:lnTo>
                  <a:pt x="5110188" y="7557761"/>
                </a:lnTo>
                <a:lnTo>
                  <a:pt x="5159489" y="7560705"/>
                </a:lnTo>
                <a:lnTo>
                  <a:pt x="5208524" y="7564087"/>
                </a:lnTo>
                <a:lnTo>
                  <a:pt x="5273059" y="7569317"/>
                </a:lnTo>
                <a:lnTo>
                  <a:pt x="5336934" y="7575521"/>
                </a:lnTo>
                <a:lnTo>
                  <a:pt x="5400130" y="7582678"/>
                </a:lnTo>
                <a:lnTo>
                  <a:pt x="5462630" y="7590767"/>
                </a:lnTo>
                <a:lnTo>
                  <a:pt x="5524414" y="7599766"/>
                </a:lnTo>
                <a:lnTo>
                  <a:pt x="5585465" y="7609656"/>
                </a:lnTo>
                <a:lnTo>
                  <a:pt x="5645765" y="7620413"/>
                </a:lnTo>
                <a:lnTo>
                  <a:pt x="5705294" y="7632017"/>
                </a:lnTo>
                <a:lnTo>
                  <a:pt x="5764035" y="7644448"/>
                </a:lnTo>
                <a:lnTo>
                  <a:pt x="5821970" y="7657683"/>
                </a:lnTo>
                <a:lnTo>
                  <a:pt x="5879079" y="7671702"/>
                </a:lnTo>
                <a:lnTo>
                  <a:pt x="5935345" y="7686483"/>
                </a:lnTo>
                <a:lnTo>
                  <a:pt x="5990750" y="7702006"/>
                </a:lnTo>
                <a:lnTo>
                  <a:pt x="6045275" y="7718249"/>
                </a:lnTo>
                <a:lnTo>
                  <a:pt x="6098902" y="7735190"/>
                </a:lnTo>
                <a:lnTo>
                  <a:pt x="6151613" y="7752810"/>
                </a:lnTo>
                <a:lnTo>
                  <a:pt x="6203388" y="7771086"/>
                </a:lnTo>
                <a:lnTo>
                  <a:pt x="6254211" y="7789997"/>
                </a:lnTo>
                <a:lnTo>
                  <a:pt x="6304063" y="7809523"/>
                </a:lnTo>
                <a:lnTo>
                  <a:pt x="6352925" y="7829642"/>
                </a:lnTo>
                <a:lnTo>
                  <a:pt x="6400778" y="7850333"/>
                </a:lnTo>
                <a:lnTo>
                  <a:pt x="6447606" y="7871575"/>
                </a:lnTo>
                <a:lnTo>
                  <a:pt x="6493389" y="7893346"/>
                </a:lnTo>
                <a:lnTo>
                  <a:pt x="6538110" y="7915625"/>
                </a:lnTo>
                <a:lnTo>
                  <a:pt x="6581749" y="7938392"/>
                </a:lnTo>
                <a:lnTo>
                  <a:pt x="6624289" y="7961625"/>
                </a:lnTo>
                <a:lnTo>
                  <a:pt x="6665711" y="7985303"/>
                </a:lnTo>
                <a:lnTo>
                  <a:pt x="6705997" y="8009405"/>
                </a:lnTo>
                <a:lnTo>
                  <a:pt x="6745129" y="8033909"/>
                </a:lnTo>
                <a:lnTo>
                  <a:pt x="6783088" y="8058795"/>
                </a:lnTo>
                <a:lnTo>
                  <a:pt x="6819857" y="8084040"/>
                </a:lnTo>
                <a:lnTo>
                  <a:pt x="6855416" y="8109625"/>
                </a:lnTo>
                <a:lnTo>
                  <a:pt x="6889747" y="8135528"/>
                </a:lnTo>
                <a:lnTo>
                  <a:pt x="6922833" y="8161728"/>
                </a:lnTo>
                <a:lnTo>
                  <a:pt x="6954655" y="8188203"/>
                </a:lnTo>
                <a:lnTo>
                  <a:pt x="6985194" y="8214932"/>
                </a:lnTo>
                <a:lnTo>
                  <a:pt x="7014432" y="8241895"/>
                </a:lnTo>
                <a:lnTo>
                  <a:pt x="7042352" y="8269070"/>
                </a:lnTo>
                <a:lnTo>
                  <a:pt x="7068934" y="8296435"/>
                </a:lnTo>
                <a:lnTo>
                  <a:pt x="7118013" y="8351655"/>
                </a:lnTo>
                <a:lnTo>
                  <a:pt x="7161524" y="8407383"/>
                </a:lnTo>
                <a:lnTo>
                  <a:pt x="7199319" y="8463452"/>
                </a:lnTo>
                <a:lnTo>
                  <a:pt x="7231252" y="8519692"/>
                </a:lnTo>
                <a:lnTo>
                  <a:pt x="7257177" y="8575933"/>
                </a:lnTo>
                <a:lnTo>
                  <a:pt x="7267841" y="8604001"/>
                </a:lnTo>
                <a:lnTo>
                  <a:pt x="7964297" y="8604001"/>
                </a:lnTo>
                <a:lnTo>
                  <a:pt x="7976739" y="8567682"/>
                </a:lnTo>
                <a:lnTo>
                  <a:pt x="7991638" y="8531433"/>
                </a:lnTo>
                <a:lnTo>
                  <a:pt x="8008955" y="8495291"/>
                </a:lnTo>
                <a:lnTo>
                  <a:pt x="8028653" y="8459292"/>
                </a:lnTo>
                <a:lnTo>
                  <a:pt x="8050694" y="8423472"/>
                </a:lnTo>
                <a:lnTo>
                  <a:pt x="8075039" y="8387869"/>
                </a:lnTo>
                <a:lnTo>
                  <a:pt x="8101652" y="8352518"/>
                </a:lnTo>
                <a:lnTo>
                  <a:pt x="8130494" y="8317456"/>
                </a:lnTo>
                <a:lnTo>
                  <a:pt x="8161527" y="8282720"/>
                </a:lnTo>
                <a:lnTo>
                  <a:pt x="8194713" y="8248345"/>
                </a:lnTo>
                <a:lnTo>
                  <a:pt x="8230015" y="8214369"/>
                </a:lnTo>
                <a:lnTo>
                  <a:pt x="8267394" y="8180828"/>
                </a:lnTo>
                <a:lnTo>
                  <a:pt x="8306813" y="8147759"/>
                </a:lnTo>
                <a:lnTo>
                  <a:pt x="8348233" y="8115197"/>
                </a:lnTo>
                <a:lnTo>
                  <a:pt x="8391618" y="8083179"/>
                </a:lnTo>
                <a:lnTo>
                  <a:pt x="8436928" y="8051743"/>
                </a:lnTo>
                <a:lnTo>
                  <a:pt x="8484126" y="8020923"/>
                </a:lnTo>
                <a:lnTo>
                  <a:pt x="8533175" y="7990758"/>
                </a:lnTo>
                <a:lnTo>
                  <a:pt x="8584035" y="7961282"/>
                </a:lnTo>
                <a:lnTo>
                  <a:pt x="8636670" y="7932534"/>
                </a:lnTo>
                <a:lnTo>
                  <a:pt x="8691041" y="7904548"/>
                </a:lnTo>
                <a:lnTo>
                  <a:pt x="8730475" y="7885213"/>
                </a:lnTo>
                <a:lnTo>
                  <a:pt x="8770745" y="7866296"/>
                </a:lnTo>
                <a:lnTo>
                  <a:pt x="8811838" y="7847811"/>
                </a:lnTo>
                <a:lnTo>
                  <a:pt x="8853741" y="7829768"/>
                </a:lnTo>
                <a:lnTo>
                  <a:pt x="8896438" y="7812179"/>
                </a:lnTo>
                <a:lnTo>
                  <a:pt x="8939916" y="7795057"/>
                </a:lnTo>
                <a:lnTo>
                  <a:pt x="8984162" y="7778413"/>
                </a:lnTo>
                <a:lnTo>
                  <a:pt x="9029161" y="7762258"/>
                </a:lnTo>
                <a:lnTo>
                  <a:pt x="9074898" y="7746606"/>
                </a:lnTo>
                <a:lnTo>
                  <a:pt x="9121361" y="7731466"/>
                </a:lnTo>
                <a:lnTo>
                  <a:pt x="9168535" y="7716852"/>
                </a:lnTo>
                <a:lnTo>
                  <a:pt x="9216407" y="7702775"/>
                </a:lnTo>
                <a:lnTo>
                  <a:pt x="9264962" y="7689247"/>
                </a:lnTo>
                <a:lnTo>
                  <a:pt x="9314185" y="7676279"/>
                </a:lnTo>
                <a:lnTo>
                  <a:pt x="9364065" y="7663884"/>
                </a:lnTo>
                <a:lnTo>
                  <a:pt x="9414585" y="7652073"/>
                </a:lnTo>
                <a:lnTo>
                  <a:pt x="9465733" y="7640858"/>
                </a:lnTo>
                <a:lnTo>
                  <a:pt x="9517494" y="7630251"/>
                </a:lnTo>
                <a:lnTo>
                  <a:pt x="9569855" y="7620264"/>
                </a:lnTo>
                <a:lnTo>
                  <a:pt x="9622801" y="7610908"/>
                </a:lnTo>
                <a:lnTo>
                  <a:pt x="9676318" y="7602195"/>
                </a:lnTo>
                <a:lnTo>
                  <a:pt x="9730393" y="7594137"/>
                </a:lnTo>
                <a:lnTo>
                  <a:pt x="9785012" y="7586746"/>
                </a:lnTo>
                <a:lnTo>
                  <a:pt x="9840160" y="7580034"/>
                </a:lnTo>
                <a:lnTo>
                  <a:pt x="9895823" y="7574012"/>
                </a:lnTo>
                <a:lnTo>
                  <a:pt x="9951988" y="7568692"/>
                </a:lnTo>
                <a:lnTo>
                  <a:pt x="10008641" y="7564087"/>
                </a:lnTo>
                <a:lnTo>
                  <a:pt x="10060862" y="7560419"/>
                </a:lnTo>
                <a:lnTo>
                  <a:pt x="10113374" y="7557223"/>
                </a:lnTo>
                <a:lnTo>
                  <a:pt x="10166219" y="7554584"/>
                </a:lnTo>
                <a:lnTo>
                  <a:pt x="10219439" y="7552591"/>
                </a:lnTo>
                <a:lnTo>
                  <a:pt x="10273075" y="7551331"/>
                </a:lnTo>
                <a:lnTo>
                  <a:pt x="10327170" y="7550892"/>
                </a:lnTo>
                <a:lnTo>
                  <a:pt x="12767716" y="7550892"/>
                </a:lnTo>
                <a:lnTo>
                  <a:pt x="12813851" y="7550655"/>
                </a:lnTo>
                <a:lnTo>
                  <a:pt x="12859953" y="7549943"/>
                </a:lnTo>
                <a:lnTo>
                  <a:pt x="12906007" y="7548749"/>
                </a:lnTo>
                <a:lnTo>
                  <a:pt x="12951999" y="7547066"/>
                </a:lnTo>
                <a:lnTo>
                  <a:pt x="12997917" y="7544889"/>
                </a:lnTo>
                <a:lnTo>
                  <a:pt x="13043747" y="7542212"/>
                </a:lnTo>
                <a:lnTo>
                  <a:pt x="13089475" y="7539028"/>
                </a:lnTo>
                <a:lnTo>
                  <a:pt x="13135087" y="7535331"/>
                </a:lnTo>
                <a:lnTo>
                  <a:pt x="13180570" y="7531116"/>
                </a:lnTo>
                <a:lnTo>
                  <a:pt x="13225911" y="7526376"/>
                </a:lnTo>
                <a:lnTo>
                  <a:pt x="13271096" y="7521105"/>
                </a:lnTo>
                <a:lnTo>
                  <a:pt x="13316111" y="7515297"/>
                </a:lnTo>
                <a:lnTo>
                  <a:pt x="13360943" y="7508946"/>
                </a:lnTo>
                <a:lnTo>
                  <a:pt x="13405578" y="7502046"/>
                </a:lnTo>
                <a:lnTo>
                  <a:pt x="13450002" y="7494590"/>
                </a:lnTo>
                <a:lnTo>
                  <a:pt x="13494203" y="7486574"/>
                </a:lnTo>
                <a:lnTo>
                  <a:pt x="13538166" y="7477989"/>
                </a:lnTo>
                <a:lnTo>
                  <a:pt x="13581878" y="7468832"/>
                </a:lnTo>
                <a:lnTo>
                  <a:pt x="13625326" y="7459095"/>
                </a:lnTo>
                <a:lnTo>
                  <a:pt x="13668495" y="7448772"/>
                </a:lnTo>
                <a:lnTo>
                  <a:pt x="13711373" y="7437857"/>
                </a:lnTo>
                <a:lnTo>
                  <a:pt x="13753945" y="7426344"/>
                </a:lnTo>
                <a:lnTo>
                  <a:pt x="13796199" y="7414228"/>
                </a:lnTo>
                <a:lnTo>
                  <a:pt x="13838120" y="7401502"/>
                </a:lnTo>
                <a:lnTo>
                  <a:pt x="13879695" y="7388159"/>
                </a:lnTo>
                <a:lnTo>
                  <a:pt x="13920911" y="7374194"/>
                </a:lnTo>
                <a:lnTo>
                  <a:pt x="13961753" y="7359601"/>
                </a:lnTo>
                <a:lnTo>
                  <a:pt x="14002209" y="7344374"/>
                </a:lnTo>
                <a:lnTo>
                  <a:pt x="14042265" y="7328506"/>
                </a:lnTo>
                <a:lnTo>
                  <a:pt x="14081907" y="7311992"/>
                </a:lnTo>
                <a:lnTo>
                  <a:pt x="14121122" y="7294825"/>
                </a:lnTo>
                <a:lnTo>
                  <a:pt x="14159895" y="7276999"/>
                </a:lnTo>
                <a:lnTo>
                  <a:pt x="14198214" y="7258509"/>
                </a:lnTo>
                <a:lnTo>
                  <a:pt x="14236066" y="7239347"/>
                </a:lnTo>
                <a:lnTo>
                  <a:pt x="14273435" y="7219509"/>
                </a:lnTo>
                <a:lnTo>
                  <a:pt x="14310310" y="7198988"/>
                </a:lnTo>
                <a:lnTo>
                  <a:pt x="14346676" y="7177777"/>
                </a:lnTo>
                <a:lnTo>
                  <a:pt x="14382519" y="7155871"/>
                </a:lnTo>
                <a:lnTo>
                  <a:pt x="14417827" y="7133264"/>
                </a:lnTo>
                <a:lnTo>
                  <a:pt x="14452585" y="7109950"/>
                </a:lnTo>
                <a:lnTo>
                  <a:pt x="14486780" y="7085922"/>
                </a:lnTo>
                <a:lnTo>
                  <a:pt x="14520399" y="7061174"/>
                </a:lnTo>
                <a:lnTo>
                  <a:pt x="14553428" y="7035701"/>
                </a:lnTo>
                <a:lnTo>
                  <a:pt x="14585853" y="7009496"/>
                </a:lnTo>
                <a:lnTo>
                  <a:pt x="14617661" y="6982553"/>
                </a:lnTo>
                <a:lnTo>
                  <a:pt x="14648838" y="6954867"/>
                </a:lnTo>
                <a:lnTo>
                  <a:pt x="14679371" y="6926430"/>
                </a:lnTo>
                <a:lnTo>
                  <a:pt x="14709246" y="6897237"/>
                </a:lnTo>
                <a:lnTo>
                  <a:pt x="14738450" y="6867282"/>
                </a:lnTo>
                <a:lnTo>
                  <a:pt x="14766968" y="6836559"/>
                </a:lnTo>
                <a:lnTo>
                  <a:pt x="14794788" y="6805061"/>
                </a:lnTo>
                <a:lnTo>
                  <a:pt x="14821896" y="6772783"/>
                </a:lnTo>
                <a:lnTo>
                  <a:pt x="14848279" y="6739719"/>
                </a:lnTo>
                <a:lnTo>
                  <a:pt x="14873922" y="6705862"/>
                </a:lnTo>
                <a:lnTo>
                  <a:pt x="14898812" y="6671206"/>
                </a:lnTo>
                <a:lnTo>
                  <a:pt x="14922935" y="6635745"/>
                </a:lnTo>
                <a:lnTo>
                  <a:pt x="14946279" y="6599474"/>
                </a:lnTo>
                <a:lnTo>
                  <a:pt x="14968830" y="6562385"/>
                </a:lnTo>
                <a:lnTo>
                  <a:pt x="14990573" y="6524474"/>
                </a:lnTo>
                <a:lnTo>
                  <a:pt x="15011496" y="6485733"/>
                </a:lnTo>
                <a:lnTo>
                  <a:pt x="15031584" y="6446157"/>
                </a:lnTo>
                <a:lnTo>
                  <a:pt x="15050825" y="6405740"/>
                </a:lnTo>
                <a:lnTo>
                  <a:pt x="15069205" y="6364475"/>
                </a:lnTo>
                <a:lnTo>
                  <a:pt x="15086709" y="6322357"/>
                </a:lnTo>
                <a:lnTo>
                  <a:pt x="15103325" y="6279380"/>
                </a:lnTo>
                <a:lnTo>
                  <a:pt x="15119040" y="6235536"/>
                </a:lnTo>
                <a:lnTo>
                  <a:pt x="15133838" y="6190821"/>
                </a:lnTo>
                <a:lnTo>
                  <a:pt x="15147708" y="6145228"/>
                </a:lnTo>
                <a:lnTo>
                  <a:pt x="15160635" y="6098752"/>
                </a:lnTo>
                <a:lnTo>
                  <a:pt x="15172606" y="6051385"/>
                </a:lnTo>
                <a:lnTo>
                  <a:pt x="15183607" y="6003122"/>
                </a:lnTo>
                <a:lnTo>
                  <a:pt x="15193624" y="5953957"/>
                </a:lnTo>
                <a:lnTo>
                  <a:pt x="15202645" y="5903884"/>
                </a:lnTo>
                <a:lnTo>
                  <a:pt x="15210655" y="5852896"/>
                </a:lnTo>
                <a:lnTo>
                  <a:pt x="15217641" y="5800988"/>
                </a:lnTo>
                <a:lnTo>
                  <a:pt x="15223590" y="5748153"/>
                </a:lnTo>
                <a:lnTo>
                  <a:pt x="15228487" y="5694386"/>
                </a:lnTo>
                <a:lnTo>
                  <a:pt x="15232320" y="5639680"/>
                </a:lnTo>
                <a:lnTo>
                  <a:pt x="15235075" y="5584030"/>
                </a:lnTo>
                <a:lnTo>
                  <a:pt x="15236737" y="5527428"/>
                </a:lnTo>
                <a:lnTo>
                  <a:pt x="15237294" y="5469870"/>
                </a:lnTo>
                <a:lnTo>
                  <a:pt x="15237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928100"/>
            <a:ext cx="16249650" cy="215900"/>
          </a:xfrm>
          <a:custGeom>
            <a:avLst/>
            <a:gdLst/>
            <a:ahLst/>
            <a:cxnLst/>
            <a:rect l="l" t="t" r="r" b="b"/>
            <a:pathLst>
              <a:path w="16249650" h="215900">
                <a:moveTo>
                  <a:pt x="16249650" y="0"/>
                </a:moveTo>
                <a:lnTo>
                  <a:pt x="0" y="0"/>
                </a:lnTo>
                <a:lnTo>
                  <a:pt x="0" y="215900"/>
                </a:lnTo>
                <a:lnTo>
                  <a:pt x="16249650" y="215900"/>
                </a:lnTo>
                <a:lnTo>
                  <a:pt x="16249650" y="0"/>
                </a:lnTo>
                <a:close/>
              </a:path>
            </a:pathLst>
          </a:custGeom>
          <a:solidFill>
            <a:srgbClr val="FFC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5585" y="909773"/>
            <a:ext cx="7145020" cy="1869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1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1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1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1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928100"/>
            <a:ext cx="16249650" cy="215900"/>
          </a:xfrm>
          <a:custGeom>
            <a:avLst/>
            <a:gdLst/>
            <a:ahLst/>
            <a:cxnLst/>
            <a:rect l="l" t="t" r="r" b="b"/>
            <a:pathLst>
              <a:path w="16249650" h="215900">
                <a:moveTo>
                  <a:pt x="16249650" y="0"/>
                </a:moveTo>
                <a:lnTo>
                  <a:pt x="0" y="0"/>
                </a:lnTo>
                <a:lnTo>
                  <a:pt x="0" y="215900"/>
                </a:lnTo>
                <a:lnTo>
                  <a:pt x="16249650" y="215900"/>
                </a:lnTo>
                <a:lnTo>
                  <a:pt x="16249650" y="0"/>
                </a:lnTo>
                <a:close/>
              </a:path>
            </a:pathLst>
          </a:custGeom>
          <a:solidFill>
            <a:srgbClr val="EB5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6256000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273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2299" y="2399186"/>
            <a:ext cx="8248650" cy="4300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1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6256000" cy="5340615"/>
          </a:xfrm>
          <a:custGeom>
            <a:avLst/>
            <a:gdLst/>
            <a:ahLst/>
            <a:cxnLst/>
            <a:rect l="l" t="t" r="r" b="b"/>
            <a:pathLst>
              <a:path w="16256000" h="8928100">
                <a:moveTo>
                  <a:pt x="0" y="8928100"/>
                </a:moveTo>
                <a:lnTo>
                  <a:pt x="16256000" y="8928100"/>
                </a:lnTo>
                <a:lnTo>
                  <a:pt x="16256000" y="0"/>
                </a:lnTo>
                <a:lnTo>
                  <a:pt x="0" y="0"/>
                </a:lnTo>
                <a:lnTo>
                  <a:pt x="0" y="8928100"/>
                </a:lnTo>
                <a:close/>
              </a:path>
            </a:pathLst>
          </a:custGeom>
          <a:solidFill>
            <a:srgbClr val="273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5308307"/>
            <a:ext cx="16249650" cy="326755"/>
          </a:xfrm>
          <a:custGeom>
            <a:avLst/>
            <a:gdLst/>
            <a:ahLst/>
            <a:cxnLst/>
            <a:rect l="l" t="t" r="r" b="b"/>
            <a:pathLst>
              <a:path w="16249650" h="215900">
                <a:moveTo>
                  <a:pt x="16249650" y="0"/>
                </a:moveTo>
                <a:lnTo>
                  <a:pt x="0" y="0"/>
                </a:lnTo>
                <a:lnTo>
                  <a:pt x="0" y="215900"/>
                </a:lnTo>
                <a:lnTo>
                  <a:pt x="16249650" y="215900"/>
                </a:lnTo>
                <a:lnTo>
                  <a:pt x="16249650" y="0"/>
                </a:lnTo>
                <a:close/>
              </a:path>
            </a:pathLst>
          </a:custGeom>
          <a:solidFill>
            <a:srgbClr val="FFC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FAFDC162-58A2-027E-CD47-0D2C40CD7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5936447"/>
            <a:ext cx="2171700" cy="2767526"/>
          </a:xfrm>
          <a:prstGeom prst="rect">
            <a:avLst/>
          </a:prstGeom>
        </p:spPr>
      </p:pic>
      <p:sp>
        <p:nvSpPr>
          <p:cNvPr id="47" name="object 40">
            <a:extLst>
              <a:ext uri="{FF2B5EF4-FFF2-40B4-BE49-F238E27FC236}">
                <a16:creationId xmlns:a16="http://schemas.microsoft.com/office/drawing/2014/main" id="{572D2D06-EFB2-6ACA-2B1F-FC733A5F2907}"/>
              </a:ext>
            </a:extLst>
          </p:cNvPr>
          <p:cNvSpPr/>
          <p:nvPr/>
        </p:nvSpPr>
        <p:spPr>
          <a:xfrm>
            <a:off x="6350" y="9007942"/>
            <a:ext cx="16249650" cy="136057"/>
          </a:xfrm>
          <a:custGeom>
            <a:avLst/>
            <a:gdLst/>
            <a:ahLst/>
            <a:cxnLst/>
            <a:rect l="l" t="t" r="r" b="b"/>
            <a:pathLst>
              <a:path w="16249650" h="215900">
                <a:moveTo>
                  <a:pt x="16249650" y="0"/>
                </a:moveTo>
                <a:lnTo>
                  <a:pt x="0" y="0"/>
                </a:lnTo>
                <a:lnTo>
                  <a:pt x="0" y="215900"/>
                </a:lnTo>
                <a:lnTo>
                  <a:pt x="16249650" y="215900"/>
                </a:lnTo>
                <a:lnTo>
                  <a:pt x="16249650" y="0"/>
                </a:lnTo>
                <a:close/>
              </a:path>
            </a:pathLst>
          </a:custGeom>
          <a:solidFill>
            <a:srgbClr val="EB595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E9ACEDF-91B3-38E1-C856-9F4C06401CA7}"/>
              </a:ext>
            </a:extLst>
          </p:cNvPr>
          <p:cNvSpPr txBox="1"/>
          <p:nvPr/>
        </p:nvSpPr>
        <p:spPr>
          <a:xfrm>
            <a:off x="889000" y="1245829"/>
            <a:ext cx="14249400" cy="4088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8800" b="1" spc="-150" dirty="0">
                <a:solidFill>
                  <a:schemeClr val="bg1"/>
                </a:solidFill>
                <a:latin typeface="Arial Narrow" panose="020B0606020202030204" pitchFamily="34" charset="0"/>
                <a:cs typeface="Arial Black"/>
              </a:rPr>
              <a:t>APPRENTISSAGE :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8800" b="1" spc="-150" dirty="0">
                <a:solidFill>
                  <a:schemeClr val="bg1"/>
                </a:solidFill>
                <a:latin typeface="Arial Narrow" panose="020B0606020202030204" pitchFamily="34" charset="0"/>
                <a:cs typeface="Arial Black"/>
              </a:rPr>
              <a:t>UN TREMPLIN VERS LE </a:t>
            </a:r>
            <a:r>
              <a:rPr lang="fr-FR" sz="8800" b="1" spc="-150">
                <a:solidFill>
                  <a:schemeClr val="bg1"/>
                </a:solidFill>
                <a:latin typeface="Arial Narrow" panose="020B0606020202030204" pitchFamily="34" charset="0"/>
                <a:cs typeface="Arial Black"/>
              </a:rPr>
              <a:t>PLEIN EMPLOI ?</a:t>
            </a:r>
            <a:endParaRPr sz="8800" b="1" spc="-150" dirty="0">
              <a:solidFill>
                <a:schemeClr val="bg1"/>
              </a:solidFill>
              <a:latin typeface="Arial Narrow" panose="020B0606020202030204" pitchFamily="34" charset="0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98" y="2399186"/>
            <a:ext cx="12061701" cy="4431983"/>
          </a:xfrm>
        </p:spPr>
        <p:txBody>
          <a:bodyPr/>
          <a:lstStyle/>
          <a:p>
            <a:pPr algn="ctr"/>
            <a:r>
              <a:rPr lang="fr-FR" sz="9600" dirty="0"/>
              <a:t> SPECIALISTE DE L’ALTERNANCE DEPUIS 1990 </a:t>
            </a:r>
          </a:p>
        </p:txBody>
      </p:sp>
    </p:spTree>
    <p:extLst>
      <p:ext uri="{BB962C8B-B14F-4D97-AF65-F5344CB8AC3E}">
        <p14:creationId xmlns:p14="http://schemas.microsoft.com/office/powerpoint/2010/main" val="2422909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98" y="2399186"/>
            <a:ext cx="12061701" cy="2954655"/>
          </a:xfrm>
        </p:spPr>
        <p:txBody>
          <a:bodyPr/>
          <a:lstStyle/>
          <a:p>
            <a:pPr algn="ctr"/>
            <a:r>
              <a:rPr lang="fr-FR" sz="9600" dirty="0"/>
              <a:t>CREATION A CHAMALIERES</a:t>
            </a:r>
          </a:p>
        </p:txBody>
      </p:sp>
    </p:spTree>
    <p:extLst>
      <p:ext uri="{BB962C8B-B14F-4D97-AF65-F5344CB8AC3E}">
        <p14:creationId xmlns:p14="http://schemas.microsoft.com/office/powerpoint/2010/main" val="288513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98" y="2399186"/>
            <a:ext cx="12061701" cy="4431983"/>
          </a:xfrm>
        </p:spPr>
        <p:txBody>
          <a:bodyPr/>
          <a:lstStyle/>
          <a:p>
            <a:pPr algn="ctr"/>
            <a:r>
              <a:rPr lang="fr-FR" sz="9600" dirty="0"/>
              <a:t>FORMATIONS DANS LE TERTIAIRE</a:t>
            </a:r>
          </a:p>
        </p:txBody>
      </p:sp>
    </p:spTree>
    <p:extLst>
      <p:ext uri="{BB962C8B-B14F-4D97-AF65-F5344CB8AC3E}">
        <p14:creationId xmlns:p14="http://schemas.microsoft.com/office/powerpoint/2010/main" val="77557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98" y="2399186"/>
            <a:ext cx="12061701" cy="4431983"/>
          </a:xfrm>
        </p:spPr>
        <p:txBody>
          <a:bodyPr/>
          <a:lstStyle/>
          <a:p>
            <a:pPr algn="ctr"/>
            <a:r>
              <a:rPr lang="fr-FR" sz="9600" dirty="0"/>
              <a:t>CREATION DU POLE BTP EN 2008</a:t>
            </a:r>
          </a:p>
        </p:txBody>
      </p:sp>
    </p:spTree>
    <p:extLst>
      <p:ext uri="{BB962C8B-B14F-4D97-AF65-F5344CB8AC3E}">
        <p14:creationId xmlns:p14="http://schemas.microsoft.com/office/powerpoint/2010/main" val="1820516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98" y="2399186"/>
            <a:ext cx="12061701" cy="4431983"/>
          </a:xfrm>
        </p:spPr>
        <p:txBody>
          <a:bodyPr/>
          <a:lstStyle/>
          <a:p>
            <a:pPr algn="ctr"/>
            <a:r>
              <a:rPr lang="fr-FR" sz="9600" dirty="0"/>
              <a:t>IMPLANTATION A LYON 7 EN 2009</a:t>
            </a:r>
            <a:br>
              <a:rPr lang="fr-FR" sz="9600" dirty="0"/>
            </a:br>
            <a:r>
              <a:rPr lang="fr-FR" sz="9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7734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98" y="2399186"/>
            <a:ext cx="12061701" cy="2954655"/>
          </a:xfrm>
        </p:spPr>
        <p:txBody>
          <a:bodyPr/>
          <a:lstStyle/>
          <a:p>
            <a:pPr algn="ctr"/>
            <a:r>
              <a:rPr lang="fr-FR" sz="9600" dirty="0"/>
              <a:t>3 BTS - BAC + 2 UNIQUEMENT </a:t>
            </a:r>
          </a:p>
        </p:txBody>
      </p:sp>
    </p:spTree>
    <p:extLst>
      <p:ext uri="{BB962C8B-B14F-4D97-AF65-F5344CB8AC3E}">
        <p14:creationId xmlns:p14="http://schemas.microsoft.com/office/powerpoint/2010/main" val="2980152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98" y="2399186"/>
            <a:ext cx="12061701" cy="2954655"/>
          </a:xfrm>
        </p:spPr>
        <p:txBody>
          <a:bodyPr/>
          <a:lstStyle/>
          <a:p>
            <a:pPr algn="ctr"/>
            <a:r>
              <a:rPr lang="fr-FR" sz="9600" dirty="0"/>
              <a:t>TRANSFERT A VAISE EN 2012 </a:t>
            </a:r>
          </a:p>
        </p:txBody>
      </p:sp>
    </p:spTree>
    <p:extLst>
      <p:ext uri="{BB962C8B-B14F-4D97-AF65-F5344CB8AC3E}">
        <p14:creationId xmlns:p14="http://schemas.microsoft.com/office/powerpoint/2010/main" val="3938086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98" y="2399186"/>
            <a:ext cx="12061701" cy="4431983"/>
          </a:xfrm>
        </p:spPr>
        <p:txBody>
          <a:bodyPr/>
          <a:lstStyle/>
          <a:p>
            <a:pPr algn="ctr"/>
            <a:r>
              <a:rPr lang="fr-FR" sz="9600" dirty="0"/>
              <a:t>DEPUIS 2021</a:t>
            </a:r>
            <a:br>
              <a:rPr lang="fr-FR" sz="9600" dirty="0"/>
            </a:br>
            <a:r>
              <a:rPr lang="fr-FR" sz="9600" dirty="0"/>
              <a:t>BAC A BAC + 5</a:t>
            </a:r>
            <a:br>
              <a:rPr lang="fr-FR" sz="9600" dirty="0"/>
            </a:br>
            <a:r>
              <a:rPr lang="fr-FR" sz="9600" dirty="0"/>
              <a:t>TITRES PRO</a:t>
            </a:r>
          </a:p>
        </p:txBody>
      </p:sp>
    </p:spTree>
    <p:extLst>
      <p:ext uri="{BB962C8B-B14F-4D97-AF65-F5344CB8AC3E}">
        <p14:creationId xmlns:p14="http://schemas.microsoft.com/office/powerpoint/2010/main" val="2557638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98" y="2399186"/>
            <a:ext cx="12061701" cy="4431983"/>
          </a:xfrm>
        </p:spPr>
        <p:txBody>
          <a:bodyPr/>
          <a:lstStyle/>
          <a:p>
            <a:pPr algn="ctr"/>
            <a:r>
              <a:rPr lang="fr-FR" sz="9600" dirty="0"/>
              <a:t>CERTIFICATION QUALIOPI </a:t>
            </a:r>
            <a:br>
              <a:rPr lang="fr-FR" sz="9600" dirty="0"/>
            </a:br>
            <a:r>
              <a:rPr lang="fr-FR" sz="9600" dirty="0"/>
              <a:t>DECEMBRE 2022</a:t>
            </a:r>
          </a:p>
        </p:txBody>
      </p:sp>
    </p:spTree>
    <p:extLst>
      <p:ext uri="{BB962C8B-B14F-4D97-AF65-F5344CB8AC3E}">
        <p14:creationId xmlns:p14="http://schemas.microsoft.com/office/powerpoint/2010/main" val="546909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AB8E0AB8-99A8-EF63-8346-65E502209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73" y="1295116"/>
            <a:ext cx="9388654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9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96528" y="2743200"/>
            <a:ext cx="13230225" cy="3129831"/>
          </a:xfrm>
          <a:prstGeom prst="rect">
            <a:avLst/>
          </a:prstGeom>
        </p:spPr>
        <p:txBody>
          <a:bodyPr vert="horz" wrap="square" lIns="0" tIns="3251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60"/>
              </a:spcBef>
            </a:pPr>
            <a:r>
              <a:rPr lang="fr-FR" sz="4800" b="1" dirty="0">
                <a:solidFill>
                  <a:srgbClr val="273A4F"/>
                </a:solidFill>
                <a:latin typeface="Montserrat" panose="02000505000000020004" pitchFamily="2" charset="0"/>
                <a:cs typeface="Arial Black"/>
              </a:rPr>
              <a:t>I - Loi du 5 septembre 2018 </a:t>
            </a:r>
            <a:endParaRPr sz="4800" b="1" dirty="0">
              <a:latin typeface="Montserrat" panose="02000505000000020004" pitchFamily="2" charset="0"/>
              <a:cs typeface="Arial Black"/>
            </a:endParaRPr>
          </a:p>
          <a:p>
            <a:pPr marL="2776220" marR="2768600" algn="l">
              <a:lnSpc>
                <a:spcPts val="6000"/>
              </a:lnSpc>
              <a:spcBef>
                <a:spcPts val="2240"/>
              </a:spcBef>
            </a:pPr>
            <a:r>
              <a:rPr lang="fr-FR" sz="4800" b="1" dirty="0">
                <a:solidFill>
                  <a:srgbClr val="273A4F"/>
                </a:solidFill>
                <a:latin typeface="Montserrat" panose="02000505000000020004" pitchFamily="2" charset="0"/>
                <a:cs typeface="Arial Black"/>
              </a:rPr>
              <a:t>II – GFS BTP LYON</a:t>
            </a:r>
          </a:p>
          <a:p>
            <a:pPr marL="2776220" marR="2768600" algn="ctr">
              <a:lnSpc>
                <a:spcPts val="6000"/>
              </a:lnSpc>
              <a:spcBef>
                <a:spcPts val="2240"/>
              </a:spcBef>
            </a:pPr>
            <a:r>
              <a:rPr lang="fr-FR" sz="4800" b="1" dirty="0">
                <a:solidFill>
                  <a:srgbClr val="273A4F"/>
                </a:solidFill>
                <a:latin typeface="Montserrat" panose="02000505000000020004" pitchFamily="2" charset="0"/>
                <a:cs typeface="Arial Black"/>
              </a:rPr>
              <a:t>III – Nos formations</a:t>
            </a:r>
            <a:endParaRPr sz="4800" b="1" dirty="0">
              <a:latin typeface="Montserrat" panose="02000505000000020004" pitchFamily="2" charset="0"/>
              <a:cs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35A0292-CCE3-F8E3-FF08-7F95DE490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45" y="1371322"/>
            <a:ext cx="9335309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15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A1CB03E5-3E55-5D77-16EF-159C1B32E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87" y="1573270"/>
            <a:ext cx="9304826" cy="5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79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6256000" cy="5340615"/>
          </a:xfrm>
          <a:custGeom>
            <a:avLst/>
            <a:gdLst/>
            <a:ahLst/>
            <a:cxnLst/>
            <a:rect l="l" t="t" r="r" b="b"/>
            <a:pathLst>
              <a:path w="16256000" h="8928100">
                <a:moveTo>
                  <a:pt x="0" y="8928100"/>
                </a:moveTo>
                <a:lnTo>
                  <a:pt x="16256000" y="8928100"/>
                </a:lnTo>
                <a:lnTo>
                  <a:pt x="16256000" y="0"/>
                </a:lnTo>
                <a:lnTo>
                  <a:pt x="0" y="0"/>
                </a:lnTo>
                <a:lnTo>
                  <a:pt x="0" y="8928100"/>
                </a:lnTo>
                <a:close/>
              </a:path>
            </a:pathLst>
          </a:custGeom>
          <a:solidFill>
            <a:srgbClr val="273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5308307"/>
            <a:ext cx="16249650" cy="326755"/>
          </a:xfrm>
          <a:custGeom>
            <a:avLst/>
            <a:gdLst/>
            <a:ahLst/>
            <a:cxnLst/>
            <a:rect l="l" t="t" r="r" b="b"/>
            <a:pathLst>
              <a:path w="16249650" h="215900">
                <a:moveTo>
                  <a:pt x="16249650" y="0"/>
                </a:moveTo>
                <a:lnTo>
                  <a:pt x="0" y="0"/>
                </a:lnTo>
                <a:lnTo>
                  <a:pt x="0" y="215900"/>
                </a:lnTo>
                <a:lnTo>
                  <a:pt x="16249650" y="215900"/>
                </a:lnTo>
                <a:lnTo>
                  <a:pt x="16249650" y="0"/>
                </a:lnTo>
                <a:close/>
              </a:path>
            </a:pathLst>
          </a:custGeom>
          <a:solidFill>
            <a:srgbClr val="FFC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FAFDC162-58A2-027E-CD47-0D2C40CD7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5936447"/>
            <a:ext cx="2171700" cy="2767526"/>
          </a:xfrm>
          <a:prstGeom prst="rect">
            <a:avLst/>
          </a:prstGeom>
        </p:spPr>
      </p:pic>
      <p:sp>
        <p:nvSpPr>
          <p:cNvPr id="47" name="object 40">
            <a:extLst>
              <a:ext uri="{FF2B5EF4-FFF2-40B4-BE49-F238E27FC236}">
                <a16:creationId xmlns:a16="http://schemas.microsoft.com/office/drawing/2014/main" id="{572D2D06-EFB2-6ACA-2B1F-FC733A5F2907}"/>
              </a:ext>
            </a:extLst>
          </p:cNvPr>
          <p:cNvSpPr/>
          <p:nvPr/>
        </p:nvSpPr>
        <p:spPr>
          <a:xfrm>
            <a:off x="6350" y="9007942"/>
            <a:ext cx="16249650" cy="136057"/>
          </a:xfrm>
          <a:custGeom>
            <a:avLst/>
            <a:gdLst/>
            <a:ahLst/>
            <a:cxnLst/>
            <a:rect l="l" t="t" r="r" b="b"/>
            <a:pathLst>
              <a:path w="16249650" h="215900">
                <a:moveTo>
                  <a:pt x="16249650" y="0"/>
                </a:moveTo>
                <a:lnTo>
                  <a:pt x="0" y="0"/>
                </a:lnTo>
                <a:lnTo>
                  <a:pt x="0" y="215900"/>
                </a:lnTo>
                <a:lnTo>
                  <a:pt x="16249650" y="215900"/>
                </a:lnTo>
                <a:lnTo>
                  <a:pt x="16249650" y="0"/>
                </a:lnTo>
                <a:close/>
              </a:path>
            </a:pathLst>
          </a:custGeom>
          <a:solidFill>
            <a:srgbClr val="EB595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E9ACEDF-91B3-38E1-C856-9F4C06401CA7}"/>
              </a:ext>
            </a:extLst>
          </p:cNvPr>
          <p:cNvSpPr txBox="1"/>
          <p:nvPr/>
        </p:nvSpPr>
        <p:spPr>
          <a:xfrm>
            <a:off x="889000" y="1245829"/>
            <a:ext cx="14249400" cy="2734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8800" b="1" spc="-150" dirty="0">
                <a:solidFill>
                  <a:schemeClr val="bg1"/>
                </a:solidFill>
                <a:latin typeface="Arial Narrow" panose="020B0606020202030204" pitchFamily="34" charset="0"/>
                <a:cs typeface="Arial Black"/>
              </a:rPr>
              <a:t>NOTRE OFFRE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8800" b="1" spc="-150" dirty="0">
                <a:solidFill>
                  <a:schemeClr val="bg1"/>
                </a:solidFill>
                <a:latin typeface="Arial Narrow" panose="020B0606020202030204" pitchFamily="34" charset="0"/>
                <a:cs typeface="Arial Black"/>
              </a:rPr>
              <a:t>DE FORMATION</a:t>
            </a:r>
            <a:endParaRPr sz="8800" b="1" spc="-150" dirty="0">
              <a:solidFill>
                <a:schemeClr val="bg1"/>
              </a:solidFill>
              <a:latin typeface="Arial Narrow" panose="020B0606020202030204" pitchFamily="34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77394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27B8634-7235-B25C-1926-5B8661275B94}"/>
              </a:ext>
            </a:extLst>
          </p:cNvPr>
          <p:cNvSpPr txBox="1"/>
          <p:nvPr/>
        </p:nvSpPr>
        <p:spPr>
          <a:xfrm>
            <a:off x="1612900" y="2133600"/>
            <a:ext cx="13030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600" b="1" dirty="0">
                <a:latin typeface="Britannic Bold" panose="020B0903060703020204" pitchFamily="34" charset="0"/>
              </a:rPr>
              <a:t>Pôle </a:t>
            </a:r>
          </a:p>
          <a:p>
            <a:pPr algn="ctr"/>
            <a:r>
              <a:rPr lang="fr-FR" sz="9600" b="1" dirty="0">
                <a:latin typeface="Britannic Bold" panose="020B0903060703020204" pitchFamily="34" charset="0"/>
              </a:rPr>
              <a:t>Conduite de Travaux</a:t>
            </a:r>
          </a:p>
        </p:txBody>
      </p:sp>
    </p:spTree>
    <p:extLst>
      <p:ext uri="{BB962C8B-B14F-4D97-AF65-F5344CB8AC3E}">
        <p14:creationId xmlns:p14="http://schemas.microsoft.com/office/powerpoint/2010/main" val="2528364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98" y="2399186"/>
            <a:ext cx="12061701" cy="4431983"/>
          </a:xfrm>
        </p:spPr>
        <p:txBody>
          <a:bodyPr/>
          <a:lstStyle/>
          <a:p>
            <a:pPr algn="ctr"/>
            <a:r>
              <a:rPr lang="fr-FR" sz="9600" dirty="0"/>
              <a:t>CDT </a:t>
            </a:r>
            <a:br>
              <a:rPr lang="fr-FR" sz="9600" dirty="0"/>
            </a:br>
            <a:r>
              <a:rPr lang="fr-FR" sz="9600" dirty="0"/>
              <a:t>BÂTIMENT ET GENIE CIVIL   </a:t>
            </a:r>
          </a:p>
        </p:txBody>
      </p:sp>
    </p:spTree>
    <p:extLst>
      <p:ext uri="{BB962C8B-B14F-4D97-AF65-F5344CB8AC3E}">
        <p14:creationId xmlns:p14="http://schemas.microsoft.com/office/powerpoint/2010/main" val="1626030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98" y="2399186"/>
            <a:ext cx="12061701" cy="4431983"/>
          </a:xfrm>
        </p:spPr>
        <p:txBody>
          <a:bodyPr/>
          <a:lstStyle/>
          <a:p>
            <a:pPr algn="ctr"/>
            <a:r>
              <a:rPr lang="fr-FR" sz="9600" dirty="0"/>
              <a:t>CDT </a:t>
            </a:r>
            <a:br>
              <a:rPr lang="fr-FR" sz="9600" dirty="0"/>
            </a:br>
            <a:r>
              <a:rPr lang="fr-FR" sz="9600" dirty="0"/>
              <a:t>AMENAGEMENT FINITIONS  </a:t>
            </a:r>
          </a:p>
        </p:txBody>
      </p:sp>
    </p:spTree>
    <p:extLst>
      <p:ext uri="{BB962C8B-B14F-4D97-AF65-F5344CB8AC3E}">
        <p14:creationId xmlns:p14="http://schemas.microsoft.com/office/powerpoint/2010/main" val="770917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98" y="2399186"/>
            <a:ext cx="12061701" cy="4431983"/>
          </a:xfrm>
        </p:spPr>
        <p:txBody>
          <a:bodyPr/>
          <a:lstStyle/>
          <a:p>
            <a:pPr algn="ctr"/>
            <a:r>
              <a:rPr lang="fr-FR" sz="9600" dirty="0"/>
              <a:t>CHARGE D’AFFAIRES DU BÂTIMENT  </a:t>
            </a:r>
          </a:p>
        </p:txBody>
      </p:sp>
    </p:spTree>
    <p:extLst>
      <p:ext uri="{BB962C8B-B14F-4D97-AF65-F5344CB8AC3E}">
        <p14:creationId xmlns:p14="http://schemas.microsoft.com/office/powerpoint/2010/main" val="2645366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98" y="2399186"/>
            <a:ext cx="12061701" cy="4431983"/>
          </a:xfrm>
        </p:spPr>
        <p:txBody>
          <a:bodyPr/>
          <a:lstStyle/>
          <a:p>
            <a:pPr algn="ctr"/>
            <a:r>
              <a:rPr lang="fr-FR" sz="9600" dirty="0"/>
              <a:t>BACHELOR CDT TCE – BIM </a:t>
            </a:r>
            <a:br>
              <a:rPr lang="fr-FR" sz="9600" dirty="0"/>
            </a:br>
            <a:r>
              <a:rPr lang="fr-FR" sz="9600" dirty="0"/>
              <a:t>BAC + 3  </a:t>
            </a:r>
          </a:p>
        </p:txBody>
      </p:sp>
    </p:spTree>
    <p:extLst>
      <p:ext uri="{BB962C8B-B14F-4D97-AF65-F5344CB8AC3E}">
        <p14:creationId xmlns:p14="http://schemas.microsoft.com/office/powerpoint/2010/main" val="3892653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98" y="2399186"/>
            <a:ext cx="12061701" cy="5909310"/>
          </a:xfrm>
        </p:spPr>
        <p:txBody>
          <a:bodyPr/>
          <a:lstStyle/>
          <a:p>
            <a:pPr algn="ctr"/>
            <a:r>
              <a:rPr lang="fr-FR" sz="9600" dirty="0"/>
              <a:t>NOUVEAUTE 2024 </a:t>
            </a:r>
            <a:br>
              <a:rPr lang="fr-FR" sz="9600" dirty="0"/>
            </a:br>
            <a:r>
              <a:rPr lang="fr-FR" sz="9600" dirty="0"/>
              <a:t>BACHELOR CDT TCE  </a:t>
            </a:r>
          </a:p>
        </p:txBody>
      </p:sp>
    </p:spTree>
    <p:extLst>
      <p:ext uri="{BB962C8B-B14F-4D97-AF65-F5344CB8AC3E}">
        <p14:creationId xmlns:p14="http://schemas.microsoft.com/office/powerpoint/2010/main" val="4180012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27B8634-7235-B25C-1926-5B8661275B94}"/>
              </a:ext>
            </a:extLst>
          </p:cNvPr>
          <p:cNvSpPr txBox="1"/>
          <p:nvPr/>
        </p:nvSpPr>
        <p:spPr>
          <a:xfrm>
            <a:off x="1612900" y="2133600"/>
            <a:ext cx="13030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600" b="1" dirty="0">
                <a:latin typeface="Britannic Bold" panose="020B0903060703020204" pitchFamily="34" charset="0"/>
              </a:rPr>
              <a:t>Pôle Economie de la Construction </a:t>
            </a:r>
          </a:p>
        </p:txBody>
      </p:sp>
    </p:spTree>
    <p:extLst>
      <p:ext uri="{BB962C8B-B14F-4D97-AF65-F5344CB8AC3E}">
        <p14:creationId xmlns:p14="http://schemas.microsoft.com/office/powerpoint/2010/main" val="263303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6256000" cy="5340615"/>
          </a:xfrm>
          <a:custGeom>
            <a:avLst/>
            <a:gdLst/>
            <a:ahLst/>
            <a:cxnLst/>
            <a:rect l="l" t="t" r="r" b="b"/>
            <a:pathLst>
              <a:path w="16256000" h="8928100">
                <a:moveTo>
                  <a:pt x="0" y="8928100"/>
                </a:moveTo>
                <a:lnTo>
                  <a:pt x="16256000" y="8928100"/>
                </a:lnTo>
                <a:lnTo>
                  <a:pt x="16256000" y="0"/>
                </a:lnTo>
                <a:lnTo>
                  <a:pt x="0" y="0"/>
                </a:lnTo>
                <a:lnTo>
                  <a:pt x="0" y="8928100"/>
                </a:lnTo>
                <a:close/>
              </a:path>
            </a:pathLst>
          </a:custGeom>
          <a:solidFill>
            <a:srgbClr val="273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5308307"/>
            <a:ext cx="16249650" cy="326755"/>
          </a:xfrm>
          <a:custGeom>
            <a:avLst/>
            <a:gdLst/>
            <a:ahLst/>
            <a:cxnLst/>
            <a:rect l="l" t="t" r="r" b="b"/>
            <a:pathLst>
              <a:path w="16249650" h="215900">
                <a:moveTo>
                  <a:pt x="16249650" y="0"/>
                </a:moveTo>
                <a:lnTo>
                  <a:pt x="0" y="0"/>
                </a:lnTo>
                <a:lnTo>
                  <a:pt x="0" y="215900"/>
                </a:lnTo>
                <a:lnTo>
                  <a:pt x="16249650" y="215900"/>
                </a:lnTo>
                <a:lnTo>
                  <a:pt x="16249650" y="0"/>
                </a:lnTo>
                <a:close/>
              </a:path>
            </a:pathLst>
          </a:custGeom>
          <a:solidFill>
            <a:srgbClr val="FFC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FAFDC162-58A2-027E-CD47-0D2C40CD7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5936447"/>
            <a:ext cx="2171700" cy="2767526"/>
          </a:xfrm>
          <a:prstGeom prst="rect">
            <a:avLst/>
          </a:prstGeom>
        </p:spPr>
      </p:pic>
      <p:sp>
        <p:nvSpPr>
          <p:cNvPr id="47" name="object 40">
            <a:extLst>
              <a:ext uri="{FF2B5EF4-FFF2-40B4-BE49-F238E27FC236}">
                <a16:creationId xmlns:a16="http://schemas.microsoft.com/office/drawing/2014/main" id="{572D2D06-EFB2-6ACA-2B1F-FC733A5F2907}"/>
              </a:ext>
            </a:extLst>
          </p:cNvPr>
          <p:cNvSpPr/>
          <p:nvPr/>
        </p:nvSpPr>
        <p:spPr>
          <a:xfrm>
            <a:off x="6350" y="9007942"/>
            <a:ext cx="16249650" cy="136057"/>
          </a:xfrm>
          <a:custGeom>
            <a:avLst/>
            <a:gdLst/>
            <a:ahLst/>
            <a:cxnLst/>
            <a:rect l="l" t="t" r="r" b="b"/>
            <a:pathLst>
              <a:path w="16249650" h="215900">
                <a:moveTo>
                  <a:pt x="16249650" y="0"/>
                </a:moveTo>
                <a:lnTo>
                  <a:pt x="0" y="0"/>
                </a:lnTo>
                <a:lnTo>
                  <a:pt x="0" y="215900"/>
                </a:lnTo>
                <a:lnTo>
                  <a:pt x="16249650" y="215900"/>
                </a:lnTo>
                <a:lnTo>
                  <a:pt x="16249650" y="0"/>
                </a:lnTo>
                <a:close/>
              </a:path>
            </a:pathLst>
          </a:custGeom>
          <a:solidFill>
            <a:srgbClr val="EB595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E9ACEDF-91B3-38E1-C856-9F4C06401CA7}"/>
              </a:ext>
            </a:extLst>
          </p:cNvPr>
          <p:cNvSpPr txBox="1"/>
          <p:nvPr/>
        </p:nvSpPr>
        <p:spPr>
          <a:xfrm>
            <a:off x="889000" y="1245829"/>
            <a:ext cx="14249400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8800" b="1" spc="-150" dirty="0">
                <a:solidFill>
                  <a:schemeClr val="bg1"/>
                </a:solidFill>
                <a:latin typeface="Arial Narrow" panose="020B0606020202030204" pitchFamily="34" charset="0"/>
                <a:cs typeface="Arial Black"/>
              </a:rPr>
              <a:t>Loi du 5 septembre 2018 pour « la liberté de choisir son avenir professionnel »</a:t>
            </a:r>
            <a:endParaRPr sz="8800" b="1" spc="-150" dirty="0">
              <a:solidFill>
                <a:schemeClr val="bg1"/>
              </a:solidFill>
              <a:latin typeface="Arial Narrow" panose="020B0606020202030204" pitchFamily="34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940983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98" y="2399186"/>
            <a:ext cx="12061701" cy="4431983"/>
          </a:xfrm>
        </p:spPr>
        <p:txBody>
          <a:bodyPr/>
          <a:lstStyle/>
          <a:p>
            <a:pPr algn="ctr"/>
            <a:r>
              <a:rPr lang="fr-FR" sz="9600" dirty="0"/>
              <a:t>Technicien Métreur du Bâtiment </a:t>
            </a:r>
          </a:p>
        </p:txBody>
      </p:sp>
    </p:spTree>
    <p:extLst>
      <p:ext uri="{BB962C8B-B14F-4D97-AF65-F5344CB8AC3E}">
        <p14:creationId xmlns:p14="http://schemas.microsoft.com/office/powerpoint/2010/main" val="2370467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600" y="1143000"/>
            <a:ext cx="12061701" cy="5909310"/>
          </a:xfrm>
        </p:spPr>
        <p:txBody>
          <a:bodyPr/>
          <a:lstStyle/>
          <a:p>
            <a:pPr algn="ctr"/>
            <a:r>
              <a:rPr lang="fr-FR" sz="9600" dirty="0"/>
              <a:t>Technicien Supérieur du bâtiment – Etude de prix </a:t>
            </a:r>
          </a:p>
        </p:txBody>
      </p:sp>
    </p:spTree>
    <p:extLst>
      <p:ext uri="{BB962C8B-B14F-4D97-AF65-F5344CB8AC3E}">
        <p14:creationId xmlns:p14="http://schemas.microsoft.com/office/powerpoint/2010/main" val="2728728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1371600"/>
            <a:ext cx="12061701" cy="7386638"/>
          </a:xfrm>
        </p:spPr>
        <p:txBody>
          <a:bodyPr/>
          <a:lstStyle/>
          <a:p>
            <a:pPr algn="ctr"/>
            <a:r>
              <a:rPr lang="fr-FR" sz="9600" dirty="0"/>
              <a:t>Technicien Supérieur du bâtiment – Economie de la Construction </a:t>
            </a:r>
          </a:p>
        </p:txBody>
      </p:sp>
    </p:spTree>
    <p:extLst>
      <p:ext uri="{BB962C8B-B14F-4D97-AF65-F5344CB8AC3E}">
        <p14:creationId xmlns:p14="http://schemas.microsoft.com/office/powerpoint/2010/main" val="2751992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27B8634-7235-B25C-1926-5B8661275B94}"/>
              </a:ext>
            </a:extLst>
          </p:cNvPr>
          <p:cNvSpPr txBox="1"/>
          <p:nvPr/>
        </p:nvSpPr>
        <p:spPr>
          <a:xfrm>
            <a:off x="1612900" y="2133600"/>
            <a:ext cx="13030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600" b="1" dirty="0">
                <a:latin typeface="Britannic Bold" panose="020B0903060703020204" pitchFamily="34" charset="0"/>
              </a:rPr>
              <a:t>Pôle BIM</a:t>
            </a:r>
          </a:p>
        </p:txBody>
      </p:sp>
    </p:spTree>
    <p:extLst>
      <p:ext uri="{BB962C8B-B14F-4D97-AF65-F5344CB8AC3E}">
        <p14:creationId xmlns:p14="http://schemas.microsoft.com/office/powerpoint/2010/main" val="3946107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brouillard, architecture, bâtiment, hiver&#10;&#10;Description générée automatiquement">
            <a:extLst>
              <a:ext uri="{FF2B5EF4-FFF2-40B4-BE49-F238E27FC236}">
                <a16:creationId xmlns:a16="http://schemas.microsoft.com/office/drawing/2014/main" id="{9402716C-AC68-CA57-EFC7-8E3C576DA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1600200"/>
            <a:ext cx="9296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57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1371600"/>
            <a:ext cx="12061701" cy="2954655"/>
          </a:xfrm>
        </p:spPr>
        <p:txBody>
          <a:bodyPr/>
          <a:lstStyle/>
          <a:p>
            <a:pPr algn="ctr"/>
            <a:r>
              <a:rPr lang="fr-FR" sz="9600" dirty="0"/>
              <a:t>BIM MODLEUR DU BÂTIMENT  </a:t>
            </a:r>
          </a:p>
        </p:txBody>
      </p:sp>
    </p:spTree>
    <p:extLst>
      <p:ext uri="{BB962C8B-B14F-4D97-AF65-F5344CB8AC3E}">
        <p14:creationId xmlns:p14="http://schemas.microsoft.com/office/powerpoint/2010/main" val="2101990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1371600"/>
            <a:ext cx="12061701" cy="2954655"/>
          </a:xfrm>
        </p:spPr>
        <p:txBody>
          <a:bodyPr/>
          <a:lstStyle/>
          <a:p>
            <a:pPr algn="ctr"/>
            <a:r>
              <a:rPr lang="fr-FR" sz="9600" dirty="0"/>
              <a:t>COORDINATEUR BIM BÂTIMENT  </a:t>
            </a:r>
          </a:p>
        </p:txBody>
      </p:sp>
    </p:spTree>
    <p:extLst>
      <p:ext uri="{BB962C8B-B14F-4D97-AF65-F5344CB8AC3E}">
        <p14:creationId xmlns:p14="http://schemas.microsoft.com/office/powerpoint/2010/main" val="1740907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27B8634-7235-B25C-1926-5B8661275B94}"/>
              </a:ext>
            </a:extLst>
          </p:cNvPr>
          <p:cNvSpPr txBox="1"/>
          <p:nvPr/>
        </p:nvSpPr>
        <p:spPr>
          <a:xfrm>
            <a:off x="1612900" y="2133600"/>
            <a:ext cx="13030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600" b="1" dirty="0">
                <a:latin typeface="Britannic Bold" panose="020B0903060703020204" pitchFamily="34" charset="0"/>
              </a:rPr>
              <a:t>Pôle Management et Développement Durable</a:t>
            </a:r>
          </a:p>
        </p:txBody>
      </p:sp>
    </p:spTree>
    <p:extLst>
      <p:ext uri="{BB962C8B-B14F-4D97-AF65-F5344CB8AC3E}">
        <p14:creationId xmlns:p14="http://schemas.microsoft.com/office/powerpoint/2010/main" val="2152508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143A-984A-55C9-DC75-DDA6F1E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1371600"/>
            <a:ext cx="12061701" cy="5909310"/>
          </a:xfrm>
        </p:spPr>
        <p:txBody>
          <a:bodyPr/>
          <a:lstStyle/>
          <a:p>
            <a:pPr algn="ctr"/>
            <a:r>
              <a:rPr lang="fr-FR" sz="9600" dirty="0"/>
              <a:t>MANAGER STRATEGIQUE DES ENTREPRISES </a:t>
            </a:r>
          </a:p>
        </p:txBody>
      </p:sp>
    </p:spTree>
    <p:extLst>
      <p:ext uri="{BB962C8B-B14F-4D97-AF65-F5344CB8AC3E}">
        <p14:creationId xmlns:p14="http://schemas.microsoft.com/office/powerpoint/2010/main" val="912615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nuage, bâtiment, ciel&#10;&#10;Description générée automatiquement">
            <a:extLst>
              <a:ext uri="{FF2B5EF4-FFF2-40B4-BE49-F238E27FC236}">
                <a16:creationId xmlns:a16="http://schemas.microsoft.com/office/drawing/2014/main" id="{8FA968CB-7A85-35AC-F24F-A31306723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37" y="1020772"/>
            <a:ext cx="6759526" cy="71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2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27B8634-7235-B25C-1926-5B8661275B94}"/>
              </a:ext>
            </a:extLst>
          </p:cNvPr>
          <p:cNvSpPr txBox="1"/>
          <p:nvPr/>
        </p:nvSpPr>
        <p:spPr>
          <a:xfrm>
            <a:off x="3860800" y="1219200"/>
            <a:ext cx="812995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200" b="1" dirty="0">
                <a:latin typeface="Britannic Bold" panose="020B0903060703020204" pitchFamily="34" charset="0"/>
              </a:rPr>
              <a:t>Objectif n°1 </a:t>
            </a:r>
            <a:br>
              <a:rPr lang="fr-FR" sz="7200" b="1" dirty="0">
                <a:latin typeface="Britannic Bold" panose="020B0903060703020204" pitchFamily="34" charset="0"/>
              </a:rPr>
            </a:br>
            <a:r>
              <a:rPr lang="fr-FR" sz="7200" b="1" dirty="0">
                <a:latin typeface="Britannic Bold" panose="020B0903060703020204" pitchFamily="34" charset="0"/>
              </a:rPr>
              <a:t>Faciliter l’accès à la formation pour chacun à tout moment de sa vie</a:t>
            </a:r>
          </a:p>
        </p:txBody>
      </p:sp>
    </p:spTree>
    <p:extLst>
      <p:ext uri="{BB962C8B-B14F-4D97-AF65-F5344CB8AC3E}">
        <p14:creationId xmlns:p14="http://schemas.microsoft.com/office/powerpoint/2010/main" val="3692443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plein air, ciel, fenêtre&#10;&#10;Description générée automatiquement">
            <a:extLst>
              <a:ext uri="{FF2B5EF4-FFF2-40B4-BE49-F238E27FC236}">
                <a16:creationId xmlns:a16="http://schemas.microsoft.com/office/drawing/2014/main" id="{A91B114C-8D59-3584-AB83-DCAD84784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838200"/>
            <a:ext cx="101346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09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27B8634-7235-B25C-1926-5B8661275B94}"/>
              </a:ext>
            </a:extLst>
          </p:cNvPr>
          <p:cNvSpPr txBox="1"/>
          <p:nvPr/>
        </p:nvSpPr>
        <p:spPr>
          <a:xfrm>
            <a:off x="1612900" y="2133600"/>
            <a:ext cx="13030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600" b="1" dirty="0">
                <a:latin typeface="Britannic Bold" panose="020B0903060703020204" pitchFamily="34" charset="0"/>
              </a:rPr>
              <a:t>Merci de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270926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27B8634-7235-B25C-1926-5B8661275B94}"/>
              </a:ext>
            </a:extLst>
          </p:cNvPr>
          <p:cNvSpPr txBox="1"/>
          <p:nvPr/>
        </p:nvSpPr>
        <p:spPr>
          <a:xfrm>
            <a:off x="3860800" y="1219200"/>
            <a:ext cx="812995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200" b="1" dirty="0">
                <a:latin typeface="Britannic Bold" panose="020B0903060703020204" pitchFamily="34" charset="0"/>
              </a:rPr>
              <a:t>Objectif n°2 </a:t>
            </a:r>
            <a:br>
              <a:rPr lang="fr-FR" sz="7200" b="1" dirty="0">
                <a:latin typeface="Britannic Bold" panose="020B0903060703020204" pitchFamily="34" charset="0"/>
              </a:rPr>
            </a:br>
            <a:r>
              <a:rPr lang="fr-FR" sz="7200" b="1" dirty="0">
                <a:latin typeface="Britannic Bold" panose="020B0903060703020204" pitchFamily="34" charset="0"/>
              </a:rPr>
              <a:t>Assainir le milieu de la formation professionnelle </a:t>
            </a:r>
          </a:p>
          <a:p>
            <a:pPr algn="ctr"/>
            <a:r>
              <a:rPr lang="fr-FR" sz="7200" b="1" dirty="0">
                <a:latin typeface="Britannic Bold" panose="020B0903060703020204" pitchFamily="34" charset="0"/>
              </a:rPr>
              <a:t>(</a:t>
            </a:r>
            <a:r>
              <a:rPr lang="fr-FR" sz="7200" b="1" dirty="0" err="1">
                <a:latin typeface="Britannic Bold" panose="020B0903060703020204" pitchFamily="34" charset="0"/>
              </a:rPr>
              <a:t>Qualiopi</a:t>
            </a:r>
            <a:r>
              <a:rPr lang="fr-FR" sz="7200" b="1" dirty="0">
                <a:latin typeface="Britannic Bold" panose="020B0903060703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761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27B8634-7235-B25C-1926-5B8661275B94}"/>
              </a:ext>
            </a:extLst>
          </p:cNvPr>
          <p:cNvSpPr txBox="1"/>
          <p:nvPr/>
        </p:nvSpPr>
        <p:spPr>
          <a:xfrm>
            <a:off x="1727200" y="1219200"/>
            <a:ext cx="127254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200" b="1" dirty="0">
                <a:latin typeface="Britannic Bold" panose="020B0903060703020204" pitchFamily="34" charset="0"/>
              </a:rPr>
              <a:t>Objectif n°3 </a:t>
            </a:r>
            <a:br>
              <a:rPr lang="fr-FR" sz="7200" b="1" dirty="0">
                <a:latin typeface="Britannic Bold" panose="020B0903060703020204" pitchFamily="34" charset="0"/>
              </a:rPr>
            </a:br>
            <a:r>
              <a:rPr lang="fr-FR" sz="7200" b="1" dirty="0">
                <a:latin typeface="Britannic Bold" panose="020B0903060703020204" pitchFamily="34" charset="0"/>
              </a:rPr>
              <a:t>Transférer la gestion des fonds de la formation des organismes paritaires vers l’Etat (URSSAF)</a:t>
            </a:r>
          </a:p>
        </p:txBody>
      </p:sp>
    </p:spTree>
    <p:extLst>
      <p:ext uri="{BB962C8B-B14F-4D97-AF65-F5344CB8AC3E}">
        <p14:creationId xmlns:p14="http://schemas.microsoft.com/office/powerpoint/2010/main" val="214418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27B8634-7235-B25C-1926-5B8661275B94}"/>
              </a:ext>
            </a:extLst>
          </p:cNvPr>
          <p:cNvSpPr txBox="1"/>
          <p:nvPr/>
        </p:nvSpPr>
        <p:spPr>
          <a:xfrm>
            <a:off x="1041400" y="381000"/>
            <a:ext cx="135636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200" b="1" dirty="0">
                <a:latin typeface="Britannic Bold" panose="020B0903060703020204" pitchFamily="34" charset="0"/>
              </a:rPr>
              <a:t>Objectif n°4 </a:t>
            </a:r>
            <a:br>
              <a:rPr lang="fr-FR" sz="7200" b="1" dirty="0">
                <a:latin typeface="Britannic Bold" panose="020B0903060703020204" pitchFamily="34" charset="0"/>
              </a:rPr>
            </a:br>
            <a:r>
              <a:rPr lang="fr-FR" sz="7200" b="1" dirty="0">
                <a:latin typeface="Britannic Bold" panose="020B0903060703020204" pitchFamily="34" charset="0"/>
              </a:rPr>
              <a:t>Forfaitiser les coûts pédagogiques (NPEC – en lien avec les branches professionnelles et France Compétences</a:t>
            </a:r>
          </a:p>
        </p:txBody>
      </p:sp>
    </p:spTree>
    <p:extLst>
      <p:ext uri="{BB962C8B-B14F-4D97-AF65-F5344CB8AC3E}">
        <p14:creationId xmlns:p14="http://schemas.microsoft.com/office/powerpoint/2010/main" val="173747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27B8634-7235-B25C-1926-5B8661275B94}"/>
              </a:ext>
            </a:extLst>
          </p:cNvPr>
          <p:cNvSpPr txBox="1"/>
          <p:nvPr/>
        </p:nvSpPr>
        <p:spPr>
          <a:xfrm>
            <a:off x="2108200" y="1219200"/>
            <a:ext cx="13030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200" b="1" dirty="0">
                <a:latin typeface="Britannic Bold" panose="020B0903060703020204" pitchFamily="34" charset="0"/>
              </a:rPr>
              <a:t>Objectif n°5 </a:t>
            </a:r>
            <a:br>
              <a:rPr lang="fr-FR" sz="7200" b="1" dirty="0">
                <a:latin typeface="Britannic Bold" panose="020B0903060703020204" pitchFamily="34" charset="0"/>
              </a:rPr>
            </a:br>
            <a:r>
              <a:rPr lang="fr-FR" sz="7200" b="1" dirty="0">
                <a:latin typeface="Britannic Bold" panose="020B0903060703020204" pitchFamily="34" charset="0"/>
              </a:rPr>
              <a:t>Atteindre 1 000 000 d’apprentis en 2023 (320 000 en 2018 – 860 000 en 2022)</a:t>
            </a:r>
          </a:p>
        </p:txBody>
      </p:sp>
    </p:spTree>
    <p:extLst>
      <p:ext uri="{BB962C8B-B14F-4D97-AF65-F5344CB8AC3E}">
        <p14:creationId xmlns:p14="http://schemas.microsoft.com/office/powerpoint/2010/main" val="178792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92" y="0"/>
            <a:ext cx="16256000" cy="5340615"/>
          </a:xfrm>
          <a:custGeom>
            <a:avLst/>
            <a:gdLst/>
            <a:ahLst/>
            <a:cxnLst/>
            <a:rect l="l" t="t" r="r" b="b"/>
            <a:pathLst>
              <a:path w="16256000" h="8928100">
                <a:moveTo>
                  <a:pt x="0" y="8928100"/>
                </a:moveTo>
                <a:lnTo>
                  <a:pt x="16256000" y="8928100"/>
                </a:lnTo>
                <a:lnTo>
                  <a:pt x="16256000" y="0"/>
                </a:lnTo>
                <a:lnTo>
                  <a:pt x="0" y="0"/>
                </a:lnTo>
                <a:lnTo>
                  <a:pt x="0" y="8928100"/>
                </a:lnTo>
                <a:close/>
              </a:path>
            </a:pathLst>
          </a:custGeom>
          <a:solidFill>
            <a:srgbClr val="273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5308307"/>
            <a:ext cx="16249650" cy="326755"/>
          </a:xfrm>
          <a:custGeom>
            <a:avLst/>
            <a:gdLst/>
            <a:ahLst/>
            <a:cxnLst/>
            <a:rect l="l" t="t" r="r" b="b"/>
            <a:pathLst>
              <a:path w="16249650" h="215900">
                <a:moveTo>
                  <a:pt x="16249650" y="0"/>
                </a:moveTo>
                <a:lnTo>
                  <a:pt x="0" y="0"/>
                </a:lnTo>
                <a:lnTo>
                  <a:pt x="0" y="215900"/>
                </a:lnTo>
                <a:lnTo>
                  <a:pt x="16249650" y="215900"/>
                </a:lnTo>
                <a:lnTo>
                  <a:pt x="16249650" y="0"/>
                </a:lnTo>
                <a:close/>
              </a:path>
            </a:pathLst>
          </a:custGeom>
          <a:solidFill>
            <a:srgbClr val="FFC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FAFDC162-58A2-027E-CD47-0D2C40CD7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5936447"/>
            <a:ext cx="2171700" cy="2767526"/>
          </a:xfrm>
          <a:prstGeom prst="rect">
            <a:avLst/>
          </a:prstGeom>
        </p:spPr>
      </p:pic>
      <p:sp>
        <p:nvSpPr>
          <p:cNvPr id="47" name="object 40">
            <a:extLst>
              <a:ext uri="{FF2B5EF4-FFF2-40B4-BE49-F238E27FC236}">
                <a16:creationId xmlns:a16="http://schemas.microsoft.com/office/drawing/2014/main" id="{572D2D06-EFB2-6ACA-2B1F-FC733A5F2907}"/>
              </a:ext>
            </a:extLst>
          </p:cNvPr>
          <p:cNvSpPr/>
          <p:nvPr/>
        </p:nvSpPr>
        <p:spPr>
          <a:xfrm>
            <a:off x="6350" y="9007942"/>
            <a:ext cx="16249650" cy="136057"/>
          </a:xfrm>
          <a:custGeom>
            <a:avLst/>
            <a:gdLst/>
            <a:ahLst/>
            <a:cxnLst/>
            <a:rect l="l" t="t" r="r" b="b"/>
            <a:pathLst>
              <a:path w="16249650" h="215900">
                <a:moveTo>
                  <a:pt x="16249650" y="0"/>
                </a:moveTo>
                <a:lnTo>
                  <a:pt x="0" y="0"/>
                </a:lnTo>
                <a:lnTo>
                  <a:pt x="0" y="215900"/>
                </a:lnTo>
                <a:lnTo>
                  <a:pt x="16249650" y="215900"/>
                </a:lnTo>
                <a:lnTo>
                  <a:pt x="16249650" y="0"/>
                </a:lnTo>
                <a:close/>
              </a:path>
            </a:pathLst>
          </a:custGeom>
          <a:solidFill>
            <a:srgbClr val="EB595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E9ACEDF-91B3-38E1-C856-9F4C06401CA7}"/>
              </a:ext>
            </a:extLst>
          </p:cNvPr>
          <p:cNvSpPr txBox="1"/>
          <p:nvPr/>
        </p:nvSpPr>
        <p:spPr>
          <a:xfrm>
            <a:off x="889000" y="1245829"/>
            <a:ext cx="142494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9600" b="1" spc="-150" dirty="0">
                <a:solidFill>
                  <a:schemeClr val="bg1"/>
                </a:solidFill>
                <a:latin typeface="Arial Narrow" panose="020B0606020202030204" pitchFamily="34" charset="0"/>
                <a:cs typeface="Arial Black"/>
              </a:rPr>
              <a:t>GFS BTP LYON </a:t>
            </a:r>
            <a:endParaRPr sz="9600" b="1" spc="-150" dirty="0">
              <a:solidFill>
                <a:schemeClr val="bg1"/>
              </a:solidFill>
              <a:latin typeface="Arial Narrow" panose="020B0606020202030204" pitchFamily="34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59260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2827</TotalTime>
  <Words>281</Words>
  <Application>Microsoft Office PowerPoint</Application>
  <PresentationFormat>Personnalisé</PresentationFormat>
  <Paragraphs>41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7" baseType="lpstr">
      <vt:lpstr>Arial Black</vt:lpstr>
      <vt:lpstr>Arial Narrow</vt:lpstr>
      <vt:lpstr>Britannic Bold</vt:lpstr>
      <vt:lpstr>Calibri</vt:lpstr>
      <vt:lpstr>Montserrat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SPECIALISTE DE L’ALTERNANCE DEPUIS 1990 </vt:lpstr>
      <vt:lpstr>CREATION A CHAMALIERES</vt:lpstr>
      <vt:lpstr>FORMATIONS DANS LE TERTIAIRE</vt:lpstr>
      <vt:lpstr>CREATION DU POLE BTP EN 2008</vt:lpstr>
      <vt:lpstr>IMPLANTATION A LYON 7 EN 2009  </vt:lpstr>
      <vt:lpstr>3 BTS - BAC + 2 UNIQUEMENT </vt:lpstr>
      <vt:lpstr>TRANSFERT A VAISE EN 2012 </vt:lpstr>
      <vt:lpstr>DEPUIS 2021 BAC A BAC + 5 TITRES PRO</vt:lpstr>
      <vt:lpstr>CERTIFICATION QUALIOPI  DECEMBRE 2022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CDT  BÂTIMENT ET GENIE CIVIL   </vt:lpstr>
      <vt:lpstr>CDT  AMENAGEMENT FINITIONS  </vt:lpstr>
      <vt:lpstr>CHARGE D’AFFAIRES DU BÂTIMENT  </vt:lpstr>
      <vt:lpstr>BACHELOR CDT TCE – BIM  BAC + 3  </vt:lpstr>
      <vt:lpstr>NOUVEAUTE 2024  BACHELOR CDT TCE  </vt:lpstr>
      <vt:lpstr>Présentation PowerPoint</vt:lpstr>
      <vt:lpstr>Technicien Métreur du Bâtiment </vt:lpstr>
      <vt:lpstr>Technicien Supérieur du bâtiment – Etude de prix </vt:lpstr>
      <vt:lpstr>Technicien Supérieur du bâtiment – Economie de la Construction </vt:lpstr>
      <vt:lpstr>Présentation PowerPoint</vt:lpstr>
      <vt:lpstr>Présentation PowerPoint</vt:lpstr>
      <vt:lpstr>BIM MODLEUR DU BÂTIMENT  </vt:lpstr>
      <vt:lpstr>COORDINATEUR BIM BÂTIMENT  </vt:lpstr>
      <vt:lpstr>Présentation PowerPoint</vt:lpstr>
      <vt:lpstr>MANAGER STRATEGIQUE DES ENTREPRISES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Envie d’avenir  Envie d’agir</dc:title>
  <dc:creator>Arnaud Dionisi</dc:creator>
  <cp:lastModifiedBy>David MOLINIER</cp:lastModifiedBy>
  <cp:revision>18</cp:revision>
  <dcterms:created xsi:type="dcterms:W3CDTF">2023-01-16T13:05:57Z</dcterms:created>
  <dcterms:modified xsi:type="dcterms:W3CDTF">2023-06-09T11:11:10Z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2023-01-16T00:00:00Z</vt:filetime>
  </property>
  <property fmtid="{D5CDD505-2E9C-101B-9397-08002B2CF9AE}" pid="3" name="Creator">
    <vt:lpwstr>Adobe InDesign 18.0 (Windows)</vt:lpwstr>
  </property>
  <property fmtid="{D5CDD505-2E9C-101B-9397-08002B2CF9AE}" pid="4" name="LastSaved">
    <vt:filetime>2023-01-16T00:00:00Z</vt:filetime>
  </property>
  <property fmtid="{D5CDD505-2E9C-101B-9397-08002B2CF9AE}" pid="5" name="Producer">
    <vt:lpwstr>Adobe PDF Library 17.0</vt:lpwstr>
  </property>
</Properties>
</file>